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73" r:id="rId3"/>
    <p:sldId id="258" r:id="rId4"/>
    <p:sldId id="260" r:id="rId5"/>
    <p:sldId id="274" r:id="rId6"/>
    <p:sldId id="275"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4D4"/>
    <a:srgbClr val="28A8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0662" autoAdjust="0"/>
  </p:normalViewPr>
  <p:slideViewPr>
    <p:cSldViewPr snapToGrid="0">
      <p:cViewPr varScale="1">
        <p:scale>
          <a:sx n="99" d="100"/>
          <a:sy n="99" d="100"/>
        </p:scale>
        <p:origin x="17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14B21-AB68-4087-88D4-F481FD520FE7}" type="datetimeFigureOut">
              <a:rPr kumimoji="1" lang="ja-JP" altLang="en-US" smtClean="0"/>
              <a:t>2023/7/7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9FD1B-150C-48E7-AD73-3F47EFED2B8A}" type="slidenum">
              <a:rPr kumimoji="1" lang="ja-JP" altLang="en-US" smtClean="0"/>
              <a:t>‹#›</a:t>
            </a:fld>
            <a:endParaRPr kumimoji="1" lang="ja-JP" altLang="en-US"/>
          </a:p>
        </p:txBody>
      </p:sp>
    </p:spTree>
    <p:extLst>
      <p:ext uri="{BB962C8B-B14F-4D97-AF65-F5344CB8AC3E}">
        <p14:creationId xmlns:p14="http://schemas.microsoft.com/office/powerpoint/2010/main" val="3293356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幹部向けの名称をどう変えたらよいでしょうか</a:t>
            </a:r>
          </a:p>
        </p:txBody>
      </p:sp>
      <p:sp>
        <p:nvSpPr>
          <p:cNvPr id="4" name="スライド番号プレースホルダー 3"/>
          <p:cNvSpPr>
            <a:spLocks noGrp="1"/>
          </p:cNvSpPr>
          <p:nvPr>
            <p:ph type="sldNum" sz="quarter" idx="5"/>
          </p:nvPr>
        </p:nvSpPr>
        <p:spPr/>
        <p:txBody>
          <a:bodyPr/>
          <a:lstStyle/>
          <a:p>
            <a:fld id="{D629FD1B-150C-48E7-AD73-3F47EFED2B8A}" type="slidenum">
              <a:rPr kumimoji="1" lang="ja-JP" altLang="en-US" smtClean="0"/>
              <a:t>1</a:t>
            </a:fld>
            <a:endParaRPr kumimoji="1" lang="ja-JP" altLang="en-US"/>
          </a:p>
        </p:txBody>
      </p:sp>
    </p:spTree>
    <p:extLst>
      <p:ext uri="{BB962C8B-B14F-4D97-AF65-F5344CB8AC3E}">
        <p14:creationId xmlns:p14="http://schemas.microsoft.com/office/powerpoint/2010/main" val="12574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409152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227769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207931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83405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376014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388857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148573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295595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324019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267110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8E8107-AADC-4B3C-86A6-A656CA93068F}" type="datetimeFigureOut">
              <a:rPr kumimoji="1" lang="ja-JP" altLang="en-US" smtClean="0"/>
              <a:t>2023/7/7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247086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E8107-AADC-4B3C-86A6-A656CA93068F}" type="datetimeFigureOut">
              <a:rPr kumimoji="1" lang="ja-JP" altLang="en-US" smtClean="0"/>
              <a:t>2023/7/7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CAD66-74F4-406E-B49C-5DC08287FB98}" type="slidenum">
              <a:rPr kumimoji="1" lang="ja-JP" altLang="en-US" smtClean="0"/>
              <a:t>‹#›</a:t>
            </a:fld>
            <a:endParaRPr kumimoji="1" lang="ja-JP" altLang="en-US"/>
          </a:p>
        </p:txBody>
      </p:sp>
    </p:spTree>
    <p:extLst>
      <p:ext uri="{BB962C8B-B14F-4D97-AF65-F5344CB8AC3E}">
        <p14:creationId xmlns:p14="http://schemas.microsoft.com/office/powerpoint/2010/main" val="778208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F283613-EC28-0546-1871-2E65FB4612D5}"/>
              </a:ext>
            </a:extLst>
          </p:cNvPr>
          <p:cNvSpPr/>
          <p:nvPr/>
        </p:nvSpPr>
        <p:spPr>
          <a:xfrm>
            <a:off x="0" y="0"/>
            <a:ext cx="9906000" cy="6858000"/>
          </a:xfrm>
          <a:prstGeom prst="rect">
            <a:avLst/>
          </a:prstGeom>
          <a:solidFill>
            <a:srgbClr val="1D9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945AAAE-5487-3306-BB4F-28591491DC1A}"/>
              </a:ext>
            </a:extLst>
          </p:cNvPr>
          <p:cNvSpPr/>
          <p:nvPr/>
        </p:nvSpPr>
        <p:spPr>
          <a:xfrm>
            <a:off x="2436529" y="2106794"/>
            <a:ext cx="7469471" cy="180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070A74A-B068-482D-9D8C-F94600EC48ED}"/>
              </a:ext>
            </a:extLst>
          </p:cNvPr>
          <p:cNvSpPr txBox="1"/>
          <p:nvPr/>
        </p:nvSpPr>
        <p:spPr>
          <a:xfrm>
            <a:off x="2753194" y="1651083"/>
            <a:ext cx="6821932" cy="369332"/>
          </a:xfrm>
          <a:prstGeom prst="rect">
            <a:avLst/>
          </a:prstGeom>
          <a:noFill/>
        </p:spPr>
        <p:txBody>
          <a:bodyPr wrap="square">
            <a:spAutoFit/>
          </a:bodyPr>
          <a:lstStyle/>
          <a:p>
            <a:pPr algn="dist"/>
            <a:r>
              <a:rPr lang="ja-JP" altLang="en-US" b="1" kern="100" dirty="0">
                <a:solidFill>
                  <a:schemeClr val="bg1"/>
                </a:solidFill>
                <a:latin typeface="游明朝" panose="02020400000000000000" pitchFamily="18" charset="-128"/>
                <a:ea typeface="游ゴシック" panose="020B0400000000000000" pitchFamily="50" charset="-128"/>
                <a:cs typeface="Times New Roman" panose="02020603050405020304" pitchFamily="18" charset="0"/>
              </a:rPr>
              <a:t>＼</a:t>
            </a:r>
            <a:r>
              <a:rPr lang="ja-JP" altLang="en-US" b="1" kern="100" dirty="0">
                <a:solidFill>
                  <a:schemeClr val="bg1"/>
                </a:solidFill>
                <a:latin typeface="NotoSansJP"/>
                <a:ea typeface="游ゴシック" panose="020B0400000000000000" pitchFamily="50" charset="-128"/>
                <a:cs typeface="Times New Roman" panose="02020603050405020304" pitchFamily="18" charset="0"/>
              </a:rPr>
              <a:t>内定者と企業のつながり</a:t>
            </a:r>
            <a:r>
              <a:rPr lang="ja-JP" altLang="en-US" b="1" i="0" dirty="0">
                <a:solidFill>
                  <a:schemeClr val="bg1"/>
                </a:solidFill>
                <a:effectLst/>
                <a:latin typeface="NotoSansJP"/>
              </a:rPr>
              <a:t>コミュニケーションアプリ</a:t>
            </a:r>
            <a:r>
              <a:rPr lang="ja-JP" altLang="en-US" b="1" kern="100" dirty="0">
                <a:solidFill>
                  <a:schemeClr val="bg1"/>
                </a:solidFill>
                <a:latin typeface="游明朝" panose="02020400000000000000" pitchFamily="18" charset="-128"/>
                <a:ea typeface="游ゴシック" panose="020B0400000000000000" pitchFamily="50" charset="-128"/>
                <a:cs typeface="Times New Roman" panose="02020603050405020304" pitchFamily="18" charset="0"/>
              </a:rPr>
              <a:t>／</a:t>
            </a:r>
            <a:endParaRPr lang="ja-JP" altLang="en-US" b="1" dirty="0">
              <a:solidFill>
                <a:schemeClr val="bg1"/>
              </a:solidFill>
            </a:endParaRPr>
          </a:p>
        </p:txBody>
      </p:sp>
      <p:sp>
        <p:nvSpPr>
          <p:cNvPr id="10" name="テキスト ボックス 9">
            <a:extLst>
              <a:ext uri="{FF2B5EF4-FFF2-40B4-BE49-F238E27FC236}">
                <a16:creationId xmlns:a16="http://schemas.microsoft.com/office/drawing/2014/main" id="{76EE55AE-A6E3-FC07-0A81-1FF23C71F3D8}"/>
              </a:ext>
            </a:extLst>
          </p:cNvPr>
          <p:cNvSpPr txBox="1"/>
          <p:nvPr/>
        </p:nvSpPr>
        <p:spPr>
          <a:xfrm>
            <a:off x="3406897" y="4648758"/>
            <a:ext cx="5528734" cy="584775"/>
          </a:xfrm>
          <a:prstGeom prst="rect">
            <a:avLst/>
          </a:prstGeom>
          <a:noFill/>
        </p:spPr>
        <p:txBody>
          <a:bodyPr wrap="square">
            <a:spAutoFit/>
          </a:bodyPr>
          <a:lstStyle/>
          <a:p>
            <a:pPr algn="dist"/>
            <a:r>
              <a:rPr lang="ja-JP" altLang="en-US" sz="3200" b="1" kern="100" dirty="0">
                <a:solidFill>
                  <a:schemeClr val="bg1"/>
                </a:solidFill>
                <a:latin typeface="游明朝" panose="02020400000000000000" pitchFamily="18" charset="-128"/>
                <a:ea typeface="游ゴシック" panose="020B0400000000000000" pitchFamily="50" charset="-128"/>
                <a:cs typeface="Times New Roman" panose="02020603050405020304" pitchFamily="18" charset="0"/>
              </a:rPr>
              <a:t>使いかたマニュアル</a:t>
            </a:r>
            <a:endParaRPr lang="ja-JP" altLang="en-US" sz="3200" b="1" dirty="0">
              <a:solidFill>
                <a:schemeClr val="bg1"/>
              </a:solidFill>
            </a:endParaRPr>
          </a:p>
        </p:txBody>
      </p:sp>
      <p:sp>
        <p:nvSpPr>
          <p:cNvPr id="2" name="テキスト ボックス 1">
            <a:extLst>
              <a:ext uri="{FF2B5EF4-FFF2-40B4-BE49-F238E27FC236}">
                <a16:creationId xmlns:a16="http://schemas.microsoft.com/office/drawing/2014/main" id="{4D0B3A49-DEEE-D85F-7867-8AB8D942F846}"/>
              </a:ext>
            </a:extLst>
          </p:cNvPr>
          <p:cNvSpPr txBox="1"/>
          <p:nvPr/>
        </p:nvSpPr>
        <p:spPr>
          <a:xfrm>
            <a:off x="4968619" y="4203016"/>
            <a:ext cx="2405290" cy="369332"/>
          </a:xfrm>
          <a:prstGeom prst="rect">
            <a:avLst/>
          </a:prstGeom>
          <a:noFill/>
        </p:spPr>
        <p:txBody>
          <a:bodyPr wrap="square">
            <a:spAutoFit/>
          </a:bodyPr>
          <a:lstStyle/>
          <a:p>
            <a:pPr algn="dist"/>
            <a:r>
              <a:rPr lang="ja-JP" altLang="en-US" b="1" dirty="0">
                <a:solidFill>
                  <a:schemeClr val="bg1"/>
                </a:solidFill>
              </a:rPr>
              <a:t>ユーザー様向け</a:t>
            </a:r>
          </a:p>
        </p:txBody>
      </p:sp>
      <p:pic>
        <p:nvPicPr>
          <p:cNvPr id="18" name="図 17">
            <a:extLst>
              <a:ext uri="{FF2B5EF4-FFF2-40B4-BE49-F238E27FC236}">
                <a16:creationId xmlns:a16="http://schemas.microsoft.com/office/drawing/2014/main" id="{1E989AAA-B95C-E340-138B-B1158E79C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972" y="2068929"/>
            <a:ext cx="6342584" cy="1884768"/>
          </a:xfrm>
          <a:prstGeom prst="rect">
            <a:avLst/>
          </a:prstGeom>
        </p:spPr>
      </p:pic>
      <p:pic>
        <p:nvPicPr>
          <p:cNvPr id="20" name="図 19">
            <a:extLst>
              <a:ext uri="{FF2B5EF4-FFF2-40B4-BE49-F238E27FC236}">
                <a16:creationId xmlns:a16="http://schemas.microsoft.com/office/drawing/2014/main" id="{968193A3-EEA0-C7C5-2247-23C4BB14432D}"/>
              </a:ext>
            </a:extLst>
          </p:cNvPr>
          <p:cNvPicPr>
            <a:picLocks noChangeAspect="1"/>
          </p:cNvPicPr>
          <p:nvPr/>
        </p:nvPicPr>
        <p:blipFill rotWithShape="1">
          <a:blip r:embed="rId4">
            <a:extLst>
              <a:ext uri="{28A0092B-C50C-407E-A947-70E740481C1C}">
                <a14:useLocalDpi xmlns:a14="http://schemas.microsoft.com/office/drawing/2010/main" val="0"/>
              </a:ext>
            </a:extLst>
          </a:blip>
          <a:srcRect r="58980"/>
          <a:stretch/>
        </p:blipFill>
        <p:spPr>
          <a:xfrm>
            <a:off x="417633" y="698323"/>
            <a:ext cx="2213118" cy="5220011"/>
          </a:xfrm>
          <a:prstGeom prst="rect">
            <a:avLst/>
          </a:prstGeom>
        </p:spPr>
      </p:pic>
    </p:spTree>
    <p:extLst>
      <p:ext uri="{BB962C8B-B14F-4D97-AF65-F5344CB8AC3E}">
        <p14:creationId xmlns:p14="http://schemas.microsoft.com/office/powerpoint/2010/main" val="298508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A08079F-8186-66C3-9980-A3DB81CB3818}"/>
              </a:ext>
            </a:extLst>
          </p:cNvPr>
          <p:cNvSpPr/>
          <p:nvPr/>
        </p:nvSpPr>
        <p:spPr>
          <a:xfrm>
            <a:off x="0" y="0"/>
            <a:ext cx="990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8C5F718-1D8F-E989-6467-584AB26A3519}"/>
              </a:ext>
            </a:extLst>
          </p:cNvPr>
          <p:cNvSpPr txBox="1"/>
          <p:nvPr/>
        </p:nvSpPr>
        <p:spPr>
          <a:xfrm>
            <a:off x="933568" y="918727"/>
            <a:ext cx="8038864" cy="1499321"/>
          </a:xfrm>
          <a:prstGeom prst="rect">
            <a:avLst/>
          </a:prstGeom>
          <a:noFill/>
        </p:spPr>
        <p:txBody>
          <a:bodyPr wrap="square" rtlCol="0">
            <a:spAutoFit/>
          </a:bodyPr>
          <a:lstStyle/>
          <a:p>
            <a:pPr algn="ctr">
              <a:lnSpc>
                <a:spcPct val="150000"/>
              </a:lnSpc>
            </a:pPr>
            <a:r>
              <a:rPr lang="ja-JP" altLang="en-US" sz="3200" b="1" dirty="0">
                <a:solidFill>
                  <a:srgbClr val="1D94D4"/>
                </a:solidFill>
                <a:latin typeface="+mn-ea"/>
              </a:rPr>
              <a:t>今後は内定者ひろばアプリを活用して</a:t>
            </a:r>
            <a:endParaRPr lang="en-US" altLang="ja-JP" sz="3200" b="1" dirty="0">
              <a:solidFill>
                <a:srgbClr val="1D94D4"/>
              </a:solidFill>
              <a:latin typeface="+mn-ea"/>
            </a:endParaRPr>
          </a:p>
          <a:p>
            <a:pPr algn="ctr">
              <a:lnSpc>
                <a:spcPct val="150000"/>
              </a:lnSpc>
            </a:pPr>
            <a:r>
              <a:rPr lang="ja-JP" altLang="en-US" sz="3200" b="1" dirty="0">
                <a:solidFill>
                  <a:srgbClr val="1D94D4"/>
                </a:solidFill>
                <a:latin typeface="+mn-ea"/>
              </a:rPr>
              <a:t>ご連絡します！</a:t>
            </a:r>
            <a:endParaRPr lang="en-US" altLang="ja-JP" sz="3200" b="1" dirty="0">
              <a:solidFill>
                <a:srgbClr val="1D94D4"/>
              </a:solidFill>
              <a:latin typeface="+mn-ea"/>
            </a:endParaRPr>
          </a:p>
        </p:txBody>
      </p:sp>
      <p:sp>
        <p:nvSpPr>
          <p:cNvPr id="6" name="テキスト ボックス 5">
            <a:extLst>
              <a:ext uri="{FF2B5EF4-FFF2-40B4-BE49-F238E27FC236}">
                <a16:creationId xmlns:a16="http://schemas.microsoft.com/office/drawing/2014/main" id="{9EC3B450-C282-7D70-FF91-B8C37A13C637}"/>
              </a:ext>
            </a:extLst>
          </p:cNvPr>
          <p:cNvSpPr txBox="1"/>
          <p:nvPr/>
        </p:nvSpPr>
        <p:spPr>
          <a:xfrm>
            <a:off x="4794368" y="3939139"/>
            <a:ext cx="5111632" cy="1701556"/>
          </a:xfrm>
          <a:prstGeom prst="rect">
            <a:avLst/>
          </a:prstGeom>
          <a:noFill/>
        </p:spPr>
        <p:txBody>
          <a:bodyPr wrap="square" rtlCol="0">
            <a:spAutoFit/>
          </a:bodyPr>
          <a:lstStyle/>
          <a:p>
            <a:pPr>
              <a:lnSpc>
                <a:spcPct val="150000"/>
              </a:lnSpc>
            </a:pPr>
            <a:r>
              <a:rPr lang="ja-JP" altLang="en-US" sz="2400" b="1" dirty="0">
                <a:solidFill>
                  <a:srgbClr val="1D94D4"/>
                </a:solidFill>
                <a:latin typeface="+mn-ea"/>
              </a:rPr>
              <a:t>✓お互いのことが分かる！</a:t>
            </a:r>
            <a:endParaRPr lang="en-US" altLang="ja-JP" sz="2400" b="1" dirty="0">
              <a:solidFill>
                <a:srgbClr val="1D94D4"/>
              </a:solidFill>
              <a:latin typeface="+mn-ea"/>
            </a:endParaRPr>
          </a:p>
          <a:p>
            <a:pPr>
              <a:lnSpc>
                <a:spcPct val="150000"/>
              </a:lnSpc>
            </a:pPr>
            <a:r>
              <a:rPr lang="ja-JP" altLang="en-US" sz="2400" b="1" dirty="0">
                <a:solidFill>
                  <a:srgbClr val="1D94D4"/>
                </a:solidFill>
                <a:latin typeface="+mn-ea"/>
              </a:rPr>
              <a:t>✓仕事の様子が分かる！</a:t>
            </a:r>
            <a:endParaRPr lang="en-US" altLang="ja-JP" sz="2400" b="1" dirty="0">
              <a:solidFill>
                <a:srgbClr val="1D94D4"/>
              </a:solidFill>
              <a:latin typeface="+mn-ea"/>
            </a:endParaRPr>
          </a:p>
          <a:p>
            <a:pPr>
              <a:lnSpc>
                <a:spcPct val="150000"/>
              </a:lnSpc>
            </a:pPr>
            <a:r>
              <a:rPr lang="ja-JP" altLang="en-US" sz="2400" b="1" dirty="0">
                <a:solidFill>
                  <a:srgbClr val="1D94D4"/>
                </a:solidFill>
                <a:latin typeface="+mn-ea"/>
              </a:rPr>
              <a:t>✓手軽に連絡が見れる！</a:t>
            </a:r>
            <a:endParaRPr lang="en-US" altLang="ja-JP" sz="2400" b="1" dirty="0">
              <a:solidFill>
                <a:srgbClr val="1D94D4"/>
              </a:solidFill>
              <a:latin typeface="+mn-ea"/>
            </a:endParaRPr>
          </a:p>
        </p:txBody>
      </p:sp>
      <p:pic>
        <p:nvPicPr>
          <p:cNvPr id="7" name="図 6">
            <a:extLst>
              <a:ext uri="{FF2B5EF4-FFF2-40B4-BE49-F238E27FC236}">
                <a16:creationId xmlns:a16="http://schemas.microsoft.com/office/drawing/2014/main" id="{89B8721F-EA11-190C-2E76-5BAF2539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395" y="2579765"/>
            <a:ext cx="3471973" cy="3359187"/>
          </a:xfrm>
          <a:prstGeom prst="rect">
            <a:avLst/>
          </a:prstGeom>
        </p:spPr>
      </p:pic>
      <p:sp>
        <p:nvSpPr>
          <p:cNvPr id="9" name="テキスト ボックス 8">
            <a:extLst>
              <a:ext uri="{FF2B5EF4-FFF2-40B4-BE49-F238E27FC236}">
                <a16:creationId xmlns:a16="http://schemas.microsoft.com/office/drawing/2014/main" id="{C884B59D-5AFB-657B-83A7-BB07A33C0511}"/>
              </a:ext>
            </a:extLst>
          </p:cNvPr>
          <p:cNvSpPr txBox="1"/>
          <p:nvPr/>
        </p:nvSpPr>
        <p:spPr>
          <a:xfrm>
            <a:off x="4661018" y="2854092"/>
            <a:ext cx="5378332" cy="923330"/>
          </a:xfrm>
          <a:prstGeom prst="rect">
            <a:avLst/>
          </a:prstGeom>
          <a:noFill/>
        </p:spPr>
        <p:txBody>
          <a:bodyPr wrap="square">
            <a:spAutoFit/>
          </a:bodyPr>
          <a:lstStyle/>
          <a:p>
            <a:r>
              <a:rPr lang="ja-JP" altLang="en-US" b="1" dirty="0">
                <a:solidFill>
                  <a:srgbClr val="1D94D4"/>
                </a:solidFill>
              </a:rPr>
              <a:t>内定者ひろばは内定者と内定先企業の</a:t>
            </a:r>
            <a:endParaRPr lang="en-US" altLang="ja-JP" b="1" dirty="0">
              <a:solidFill>
                <a:srgbClr val="1D94D4"/>
              </a:solidFill>
            </a:endParaRPr>
          </a:p>
          <a:p>
            <a:r>
              <a:rPr lang="ja-JP" altLang="en-US" b="1" dirty="0">
                <a:solidFill>
                  <a:srgbClr val="1D94D4"/>
                </a:solidFill>
              </a:rPr>
              <a:t>相互理解とスムーズな連絡を実現させるために</a:t>
            </a:r>
            <a:endParaRPr lang="en-US" altLang="ja-JP" b="1" dirty="0">
              <a:solidFill>
                <a:srgbClr val="1D94D4"/>
              </a:solidFill>
            </a:endParaRPr>
          </a:p>
          <a:p>
            <a:r>
              <a:rPr lang="ja-JP" altLang="en-US" b="1" dirty="0">
                <a:solidFill>
                  <a:srgbClr val="1D94D4"/>
                </a:solidFill>
              </a:rPr>
              <a:t>開発されました。</a:t>
            </a:r>
          </a:p>
        </p:txBody>
      </p:sp>
    </p:spTree>
    <p:extLst>
      <p:ext uri="{BB962C8B-B14F-4D97-AF65-F5344CB8AC3E}">
        <p14:creationId xmlns:p14="http://schemas.microsoft.com/office/powerpoint/2010/main" val="3764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83CC6E7-6F42-FB3B-4605-4635F69C2849}"/>
              </a:ext>
            </a:extLst>
          </p:cNvPr>
          <p:cNvSpPr txBox="1"/>
          <p:nvPr/>
        </p:nvSpPr>
        <p:spPr>
          <a:xfrm>
            <a:off x="1542338" y="1068694"/>
            <a:ext cx="3137397" cy="369332"/>
          </a:xfrm>
          <a:prstGeom prst="rect">
            <a:avLst/>
          </a:prstGeom>
          <a:noFill/>
        </p:spPr>
        <p:txBody>
          <a:bodyPr wrap="none" rtlCol="0">
            <a:spAutoFit/>
          </a:bodyPr>
          <a:lstStyle/>
          <a:p>
            <a:r>
              <a:rPr kumimoji="1" lang="en-US" altLang="ja-JP" b="1" dirty="0">
                <a:latin typeface="+mn-ea"/>
              </a:rPr>
              <a:t>Android</a:t>
            </a:r>
            <a:r>
              <a:rPr kumimoji="1" lang="ja-JP" altLang="en-US" b="1" dirty="0">
                <a:latin typeface="+mn-ea"/>
              </a:rPr>
              <a:t>アプリはこちらから</a:t>
            </a:r>
          </a:p>
        </p:txBody>
      </p:sp>
      <p:sp>
        <p:nvSpPr>
          <p:cNvPr id="7" name="テキスト ボックス 6">
            <a:extLst>
              <a:ext uri="{FF2B5EF4-FFF2-40B4-BE49-F238E27FC236}">
                <a16:creationId xmlns:a16="http://schemas.microsoft.com/office/drawing/2014/main" id="{92CE4159-1618-D033-BC94-5E4AC264F55B}"/>
              </a:ext>
            </a:extLst>
          </p:cNvPr>
          <p:cNvSpPr txBox="1"/>
          <p:nvPr/>
        </p:nvSpPr>
        <p:spPr>
          <a:xfrm>
            <a:off x="5436084" y="1086105"/>
            <a:ext cx="3046027" cy="369332"/>
          </a:xfrm>
          <a:prstGeom prst="rect">
            <a:avLst/>
          </a:prstGeom>
          <a:noFill/>
        </p:spPr>
        <p:txBody>
          <a:bodyPr wrap="none" rtlCol="0">
            <a:spAutoFit/>
          </a:bodyPr>
          <a:lstStyle/>
          <a:p>
            <a:pPr algn="ctr"/>
            <a:r>
              <a:rPr kumimoji="1" lang="en-US" altLang="ja-JP" b="1" dirty="0">
                <a:latin typeface="+mn-ea"/>
              </a:rPr>
              <a:t>iPhone</a:t>
            </a:r>
            <a:r>
              <a:rPr kumimoji="1" lang="ja-JP" altLang="en-US" b="1" dirty="0">
                <a:latin typeface="+mn-ea"/>
              </a:rPr>
              <a:t>アプリはこちらから</a:t>
            </a:r>
          </a:p>
        </p:txBody>
      </p:sp>
      <p:sp>
        <p:nvSpPr>
          <p:cNvPr id="8" name="テキスト プレースホルダー 1">
            <a:extLst>
              <a:ext uri="{FF2B5EF4-FFF2-40B4-BE49-F238E27FC236}">
                <a16:creationId xmlns:a16="http://schemas.microsoft.com/office/drawing/2014/main" id="{654C6C7D-73B1-97D7-A334-455F0260D59E}"/>
              </a:ext>
            </a:extLst>
          </p:cNvPr>
          <p:cNvSpPr txBox="1">
            <a:spLocks/>
          </p:cNvSpPr>
          <p:nvPr/>
        </p:nvSpPr>
        <p:spPr>
          <a:xfrm>
            <a:off x="813932" y="208969"/>
            <a:ext cx="7017271" cy="47625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solidFill>
                  <a:srgbClr val="1D94D4"/>
                </a:solidFill>
                <a:latin typeface="+mn-ea"/>
              </a:rPr>
              <a:t>アプリのダウンロードをお願いします</a:t>
            </a:r>
          </a:p>
        </p:txBody>
      </p:sp>
      <p:grpSp>
        <p:nvGrpSpPr>
          <p:cNvPr id="13" name="グループ化 12">
            <a:extLst>
              <a:ext uri="{FF2B5EF4-FFF2-40B4-BE49-F238E27FC236}">
                <a16:creationId xmlns:a16="http://schemas.microsoft.com/office/drawing/2014/main" id="{90553F83-6C0B-0A82-9F75-BF75C2EDA442}"/>
              </a:ext>
            </a:extLst>
          </p:cNvPr>
          <p:cNvGrpSpPr/>
          <p:nvPr/>
        </p:nvGrpSpPr>
        <p:grpSpPr>
          <a:xfrm>
            <a:off x="3111037" y="5588679"/>
            <a:ext cx="4715934" cy="635000"/>
            <a:chOff x="1667934" y="5661790"/>
            <a:chExt cx="4715934" cy="635000"/>
          </a:xfrm>
        </p:grpSpPr>
        <p:pic>
          <p:nvPicPr>
            <p:cNvPr id="9" name="グラフィックス 8">
              <a:extLst>
                <a:ext uri="{FF2B5EF4-FFF2-40B4-BE49-F238E27FC236}">
                  <a16:creationId xmlns:a16="http://schemas.microsoft.com/office/drawing/2014/main" id="{7E41E9F4-28D3-B049-60DA-60CB1F7B31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334" y="5812859"/>
              <a:ext cx="355598" cy="355598"/>
            </a:xfrm>
            <a:prstGeom prst="rect">
              <a:avLst/>
            </a:prstGeom>
          </p:spPr>
        </p:pic>
        <p:sp>
          <p:nvSpPr>
            <p:cNvPr id="10" name="四角形: 角を丸くする 9">
              <a:extLst>
                <a:ext uri="{FF2B5EF4-FFF2-40B4-BE49-F238E27FC236}">
                  <a16:creationId xmlns:a16="http://schemas.microsoft.com/office/drawing/2014/main" id="{BB30B750-452F-1EAF-69B4-7C71E9856055}"/>
                </a:ext>
              </a:extLst>
            </p:cNvPr>
            <p:cNvSpPr/>
            <p:nvPr/>
          </p:nvSpPr>
          <p:spPr>
            <a:xfrm>
              <a:off x="1667934" y="5661790"/>
              <a:ext cx="3841604" cy="635000"/>
            </a:xfrm>
            <a:prstGeom prst="roundRect">
              <a:avLst>
                <a:gd name="adj" fmla="val 50000"/>
              </a:avLst>
            </a:prstGeom>
            <a:noFill/>
            <a:ln w="28575">
              <a:solidFill>
                <a:srgbClr val="1D9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D94D4"/>
                </a:solidFill>
              </a:endParaRPr>
            </a:p>
          </p:txBody>
        </p:sp>
        <p:sp>
          <p:nvSpPr>
            <p:cNvPr id="11" name="テキスト プレースホルダー 1">
              <a:extLst>
                <a:ext uri="{FF2B5EF4-FFF2-40B4-BE49-F238E27FC236}">
                  <a16:creationId xmlns:a16="http://schemas.microsoft.com/office/drawing/2014/main" id="{6DC6DF6A-8E73-D7AD-90E2-736FE9474A57}"/>
                </a:ext>
              </a:extLst>
            </p:cNvPr>
            <p:cNvSpPr txBox="1">
              <a:spLocks/>
            </p:cNvSpPr>
            <p:nvPr/>
          </p:nvSpPr>
          <p:spPr>
            <a:xfrm>
              <a:off x="2542264" y="5761000"/>
              <a:ext cx="3841604" cy="47625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solidFill>
                    <a:srgbClr val="1D94D4"/>
                  </a:solidFill>
                  <a:latin typeface="+mn-ea"/>
                </a:rPr>
                <a:t>内定者ひろば</a:t>
              </a:r>
              <a:endParaRPr kumimoji="1" lang="en-US" altLang="ja-JP" sz="2400" b="1" dirty="0">
                <a:solidFill>
                  <a:srgbClr val="1D94D4"/>
                </a:solidFill>
                <a:latin typeface="+mn-ea"/>
              </a:endParaRPr>
            </a:p>
          </p:txBody>
        </p:sp>
      </p:grpSp>
      <p:sp>
        <p:nvSpPr>
          <p:cNvPr id="12" name="テキスト プレースホルダー 1">
            <a:extLst>
              <a:ext uri="{FF2B5EF4-FFF2-40B4-BE49-F238E27FC236}">
                <a16:creationId xmlns:a16="http://schemas.microsoft.com/office/drawing/2014/main" id="{AFA85E3A-BC8B-6A1C-7FE5-DCAFBC53D2DA}"/>
              </a:ext>
            </a:extLst>
          </p:cNvPr>
          <p:cNvSpPr txBox="1">
            <a:spLocks/>
          </p:cNvSpPr>
          <p:nvPr/>
        </p:nvSpPr>
        <p:spPr>
          <a:xfrm>
            <a:off x="2642270" y="5080235"/>
            <a:ext cx="5078867" cy="47625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800" b="1" dirty="0" err="1">
                <a:solidFill>
                  <a:srgbClr val="1D94D4"/>
                </a:solidFill>
                <a:latin typeface="+mn-ea"/>
              </a:rPr>
              <a:t>GooglePlay</a:t>
            </a:r>
            <a:r>
              <a:rPr kumimoji="1" lang="ja-JP" altLang="en-US" sz="1800" b="1" dirty="0">
                <a:solidFill>
                  <a:srgbClr val="1D94D4"/>
                </a:solidFill>
                <a:latin typeface="+mn-ea"/>
              </a:rPr>
              <a:t>　</a:t>
            </a:r>
            <a:r>
              <a:rPr kumimoji="1" lang="en-US" altLang="ja-JP" sz="1800" b="1" dirty="0">
                <a:solidFill>
                  <a:srgbClr val="1D94D4"/>
                </a:solidFill>
                <a:latin typeface="+mn-ea"/>
              </a:rPr>
              <a:t>AppStore</a:t>
            </a:r>
            <a:r>
              <a:rPr kumimoji="1" lang="ja-JP" altLang="en-US" sz="1800" b="1" dirty="0">
                <a:solidFill>
                  <a:srgbClr val="1D94D4"/>
                </a:solidFill>
                <a:latin typeface="+mn-ea"/>
              </a:rPr>
              <a:t>でも検索が可能です。</a:t>
            </a:r>
          </a:p>
        </p:txBody>
      </p:sp>
      <p:sp>
        <p:nvSpPr>
          <p:cNvPr id="2" name="Slide Number Placeholder 5">
            <a:extLst>
              <a:ext uri="{FF2B5EF4-FFF2-40B4-BE49-F238E27FC236}">
                <a16:creationId xmlns:a16="http://schemas.microsoft.com/office/drawing/2014/main" id="{1BF13CCD-C5C2-7B9F-5CBB-843510724499}"/>
              </a:ext>
            </a:extLst>
          </p:cNvPr>
          <p:cNvSpPr>
            <a:spLocks noGrp="1"/>
          </p:cNvSpPr>
          <p:nvPr>
            <p:ph type="sldNum" sz="quarter" idx="12"/>
          </p:nvPr>
        </p:nvSpPr>
        <p:spPr>
          <a:xfrm>
            <a:off x="7848600" y="6492875"/>
            <a:ext cx="2057400" cy="365125"/>
          </a:xfrm>
        </p:spPr>
        <p:txBody>
          <a:bodyPr/>
          <a:lstStyle>
            <a:lvl1pPr>
              <a:defRPr>
                <a:solidFill>
                  <a:schemeClr val="bg1"/>
                </a:solidFill>
              </a:defRPr>
            </a:lvl1pPr>
          </a:lstStyle>
          <a:p>
            <a:fld id="{0D3CF79E-0E07-499D-8632-A1C1D2208202}" type="slidenum">
              <a:rPr kumimoji="1" lang="ja-JP" altLang="en-US" smtClean="0">
                <a:solidFill>
                  <a:schemeClr val="tx1"/>
                </a:solidFill>
              </a:rPr>
              <a:pPr/>
              <a:t>3</a:t>
            </a:fld>
            <a:endParaRPr kumimoji="1" lang="ja-JP" altLang="en-US">
              <a:solidFill>
                <a:schemeClr val="tx1"/>
              </a:solidFill>
            </a:endParaRPr>
          </a:p>
        </p:txBody>
      </p:sp>
      <p:pic>
        <p:nvPicPr>
          <p:cNvPr id="17" name="図 16">
            <a:extLst>
              <a:ext uri="{FF2B5EF4-FFF2-40B4-BE49-F238E27FC236}">
                <a16:creationId xmlns:a16="http://schemas.microsoft.com/office/drawing/2014/main" id="{20DCC2B5-6EEF-945C-966B-6DD6EF3847D0}"/>
              </a:ext>
            </a:extLst>
          </p:cNvPr>
          <p:cNvPicPr>
            <a:picLocks noChangeAspect="1"/>
          </p:cNvPicPr>
          <p:nvPr/>
        </p:nvPicPr>
        <p:blipFill rotWithShape="1">
          <a:blip r:embed="rId4">
            <a:extLst>
              <a:ext uri="{28A0092B-C50C-407E-A947-70E740481C1C}">
                <a14:useLocalDpi xmlns:a14="http://schemas.microsoft.com/office/drawing/2010/main" val="0"/>
              </a:ext>
            </a:extLst>
          </a:blip>
          <a:srcRect r="70027"/>
          <a:stretch/>
        </p:blipFill>
        <p:spPr>
          <a:xfrm>
            <a:off x="0" y="49618"/>
            <a:ext cx="801812" cy="794952"/>
          </a:xfrm>
          <a:prstGeom prst="rect">
            <a:avLst/>
          </a:prstGeom>
        </p:spPr>
      </p:pic>
      <p:pic>
        <p:nvPicPr>
          <p:cNvPr id="20" name="図 19">
            <a:extLst>
              <a:ext uri="{FF2B5EF4-FFF2-40B4-BE49-F238E27FC236}">
                <a16:creationId xmlns:a16="http://schemas.microsoft.com/office/drawing/2014/main" id="{DAE21962-4AE2-9F6B-22CC-B0477B011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906" y="1554647"/>
            <a:ext cx="3352381" cy="3352381"/>
          </a:xfrm>
          <a:prstGeom prst="rect">
            <a:avLst/>
          </a:prstGeom>
        </p:spPr>
      </p:pic>
      <p:pic>
        <p:nvPicPr>
          <p:cNvPr id="21" name="図 20">
            <a:extLst>
              <a:ext uri="{FF2B5EF4-FFF2-40B4-BE49-F238E27FC236}">
                <a16:creationId xmlns:a16="http://schemas.microsoft.com/office/drawing/2014/main" id="{7142701D-B725-CF68-87AD-86A1B19428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845" y="1523411"/>
            <a:ext cx="3352381" cy="3352381"/>
          </a:xfrm>
          <a:prstGeom prst="rect">
            <a:avLst/>
          </a:prstGeom>
        </p:spPr>
      </p:pic>
    </p:spTree>
    <p:extLst>
      <p:ext uri="{BB962C8B-B14F-4D97-AF65-F5344CB8AC3E}">
        <p14:creationId xmlns:p14="http://schemas.microsoft.com/office/powerpoint/2010/main" val="387892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9E3D706-98FD-1D58-4859-39B79F6ACF8D}"/>
              </a:ext>
            </a:extLst>
          </p:cNvPr>
          <p:cNvSpPr/>
          <p:nvPr/>
        </p:nvSpPr>
        <p:spPr>
          <a:xfrm>
            <a:off x="0" y="1005255"/>
            <a:ext cx="9906000" cy="2708266"/>
          </a:xfrm>
          <a:prstGeom prst="rect">
            <a:avLst/>
          </a:prstGeom>
          <a:solidFill>
            <a:srgbClr val="F4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0C10597F-ACB7-AF54-8B7A-CE25B977031B}"/>
              </a:ext>
            </a:extLst>
          </p:cNvPr>
          <p:cNvSpPr txBox="1">
            <a:spLocks/>
          </p:cNvSpPr>
          <p:nvPr/>
        </p:nvSpPr>
        <p:spPr>
          <a:xfrm>
            <a:off x="813932" y="208969"/>
            <a:ext cx="7017271" cy="47625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b="1" dirty="0">
                <a:solidFill>
                  <a:srgbClr val="1D94D4"/>
                </a:solidFill>
                <a:latin typeface="+mn-ea"/>
              </a:rPr>
              <a:t>ID</a:t>
            </a:r>
            <a:r>
              <a:rPr kumimoji="1" lang="ja-JP" altLang="en-US" sz="2400" b="1" dirty="0">
                <a:solidFill>
                  <a:srgbClr val="1D94D4"/>
                </a:solidFill>
                <a:latin typeface="+mn-ea"/>
              </a:rPr>
              <a:t>・パスワードを入力します</a:t>
            </a:r>
          </a:p>
        </p:txBody>
      </p:sp>
      <p:sp>
        <p:nvSpPr>
          <p:cNvPr id="9" name="テキスト ボックス 8">
            <a:extLst>
              <a:ext uri="{FF2B5EF4-FFF2-40B4-BE49-F238E27FC236}">
                <a16:creationId xmlns:a16="http://schemas.microsoft.com/office/drawing/2014/main" id="{599FD6DC-4D40-B38B-DC14-2BD3BF394B61}"/>
              </a:ext>
            </a:extLst>
          </p:cNvPr>
          <p:cNvSpPr txBox="1"/>
          <p:nvPr/>
        </p:nvSpPr>
        <p:spPr>
          <a:xfrm>
            <a:off x="3063723" y="1297821"/>
            <a:ext cx="6715277" cy="2031325"/>
          </a:xfrm>
          <a:prstGeom prst="rect">
            <a:avLst/>
          </a:prstGeom>
          <a:noFill/>
        </p:spPr>
        <p:txBody>
          <a:bodyPr wrap="square">
            <a:spAutoFit/>
          </a:bodyPr>
          <a:lstStyle/>
          <a:p>
            <a:r>
              <a:rPr lang="ja-JP" altLang="en-US" sz="1400" b="1" dirty="0">
                <a:latin typeface="+mn-ea"/>
              </a:rPr>
              <a:t>以下件名のメールに</a:t>
            </a:r>
            <a:r>
              <a:rPr lang="en-US" altLang="ja-JP" sz="1400" b="1" dirty="0">
                <a:latin typeface="+mn-ea"/>
              </a:rPr>
              <a:t>ID</a:t>
            </a:r>
            <a:r>
              <a:rPr lang="ja-JP" altLang="en-US" sz="1400" b="1" dirty="0">
                <a:latin typeface="+mn-ea"/>
              </a:rPr>
              <a:t>・パスワードをお知らせしています。</a:t>
            </a:r>
          </a:p>
          <a:p>
            <a:r>
              <a:rPr lang="ja-JP" altLang="en-US" sz="1400" b="1" dirty="0">
                <a:latin typeface="+mn-ea"/>
              </a:rPr>
              <a:t>メール内に記載のある</a:t>
            </a:r>
            <a:r>
              <a:rPr lang="en-US" altLang="ja-JP" sz="1400" b="1" dirty="0">
                <a:latin typeface="+mn-ea"/>
              </a:rPr>
              <a:t>ID</a:t>
            </a:r>
            <a:r>
              <a:rPr lang="ja-JP" altLang="en-US" sz="1400" b="1" dirty="0">
                <a:latin typeface="+mn-ea"/>
              </a:rPr>
              <a:t>パスワードを使用し、</a:t>
            </a:r>
            <a:endParaRPr lang="en-US" altLang="ja-JP" sz="1400" b="1" dirty="0">
              <a:latin typeface="+mn-ea"/>
            </a:endParaRPr>
          </a:p>
          <a:p>
            <a:r>
              <a:rPr lang="ja-JP" altLang="en-US" sz="1400" b="1" dirty="0">
                <a:latin typeface="+mn-ea"/>
              </a:rPr>
              <a:t>内定者ひろばへのログインをお願いします。</a:t>
            </a:r>
            <a:endParaRPr lang="en-US" altLang="ja-JP" sz="1400" b="1" dirty="0">
              <a:latin typeface="+mn-ea"/>
            </a:endParaRPr>
          </a:p>
          <a:p>
            <a:endParaRPr lang="en-US" altLang="ja-JP" sz="1400" b="1" dirty="0">
              <a:latin typeface="+mn-ea"/>
            </a:endParaRPr>
          </a:p>
          <a:p>
            <a:endParaRPr lang="ja-JP" altLang="en-US" sz="1400" b="1" dirty="0">
              <a:latin typeface="+mn-ea"/>
            </a:endParaRPr>
          </a:p>
          <a:p>
            <a:r>
              <a:rPr lang="ja-JP" altLang="en-US" sz="2000" b="1" dirty="0">
                <a:latin typeface="+mn-ea"/>
              </a:rPr>
              <a:t>件名：ユーザー登録完了のお知らせ </a:t>
            </a:r>
            <a:r>
              <a:rPr lang="en-US" altLang="ja-JP" sz="2000" b="1" dirty="0">
                <a:latin typeface="+mn-ea"/>
              </a:rPr>
              <a:t>- </a:t>
            </a:r>
            <a:r>
              <a:rPr lang="ja-JP" altLang="en-US" sz="2000" b="1" dirty="0">
                <a:latin typeface="+mn-ea"/>
              </a:rPr>
              <a:t>内定者ひろば</a:t>
            </a:r>
          </a:p>
          <a:p>
            <a:endParaRPr lang="en-US" altLang="ja-JP" sz="1400" b="1" dirty="0">
              <a:latin typeface="+mn-ea"/>
            </a:endParaRPr>
          </a:p>
          <a:p>
            <a:r>
              <a:rPr lang="en-US" altLang="ja-JP" sz="1100" b="1" dirty="0">
                <a:latin typeface="+mn-ea"/>
              </a:rPr>
              <a:t>※</a:t>
            </a:r>
            <a:r>
              <a:rPr lang="ja-JP" altLang="en-US" sz="1100" b="1" dirty="0">
                <a:latin typeface="+mn-ea"/>
              </a:rPr>
              <a:t>迷惑メールに届くこともございます。見当たらない場合は迷惑メールフォルダをご確認ください。</a:t>
            </a:r>
          </a:p>
          <a:p>
            <a:r>
              <a:rPr lang="en-US" altLang="ja-JP" sz="1100" b="1" dirty="0">
                <a:latin typeface="+mn-ea"/>
              </a:rPr>
              <a:t>※</a:t>
            </a:r>
            <a:r>
              <a:rPr lang="ja-JP" altLang="en-US" sz="1100" b="1" dirty="0">
                <a:latin typeface="+mn-ea"/>
              </a:rPr>
              <a:t>迷惑メールフォルダにも入っていない場合は、お手数ですが人事担当者までお問い合わせください。</a:t>
            </a:r>
            <a:endParaRPr lang="en-US" altLang="ja-JP" sz="1100" b="1" dirty="0">
              <a:latin typeface="+mn-ea"/>
            </a:endParaRPr>
          </a:p>
        </p:txBody>
      </p:sp>
      <p:cxnSp>
        <p:nvCxnSpPr>
          <p:cNvPr id="11" name="直線コネクタ 10">
            <a:extLst>
              <a:ext uri="{FF2B5EF4-FFF2-40B4-BE49-F238E27FC236}">
                <a16:creationId xmlns:a16="http://schemas.microsoft.com/office/drawing/2014/main" id="{6DF7BBC6-C733-5475-F0B1-6BD7D8A0355C}"/>
              </a:ext>
            </a:extLst>
          </p:cNvPr>
          <p:cNvCxnSpPr>
            <a:cxnSpLocks/>
          </p:cNvCxnSpPr>
          <p:nvPr/>
        </p:nvCxnSpPr>
        <p:spPr>
          <a:xfrm>
            <a:off x="3193708" y="2159546"/>
            <a:ext cx="6340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CC10039-1FDB-CF5F-36AF-98C046E84150}"/>
              </a:ext>
            </a:extLst>
          </p:cNvPr>
          <p:cNvSpPr>
            <a:spLocks noGrp="1"/>
          </p:cNvSpPr>
          <p:nvPr>
            <p:ph type="sldNum" sz="quarter" idx="12"/>
          </p:nvPr>
        </p:nvSpPr>
        <p:spPr>
          <a:xfrm>
            <a:off x="7848600" y="6492875"/>
            <a:ext cx="2057400" cy="365125"/>
          </a:xfrm>
        </p:spPr>
        <p:txBody>
          <a:bodyPr/>
          <a:lstStyle>
            <a:lvl1pPr>
              <a:defRPr>
                <a:solidFill>
                  <a:schemeClr val="bg1"/>
                </a:solidFill>
              </a:defRPr>
            </a:lvl1pPr>
          </a:lstStyle>
          <a:p>
            <a:fld id="{0D3CF79E-0E07-499D-8632-A1C1D2208202}" type="slidenum">
              <a:rPr kumimoji="1" lang="ja-JP" altLang="en-US" smtClean="0">
                <a:solidFill>
                  <a:schemeClr val="tx1"/>
                </a:solidFill>
              </a:rPr>
              <a:pPr/>
              <a:t>4</a:t>
            </a:fld>
            <a:endParaRPr kumimoji="1" lang="ja-JP" altLang="en-US">
              <a:solidFill>
                <a:schemeClr val="tx1"/>
              </a:solidFill>
            </a:endParaRPr>
          </a:p>
        </p:txBody>
      </p:sp>
      <p:pic>
        <p:nvPicPr>
          <p:cNvPr id="8" name="図 7">
            <a:extLst>
              <a:ext uri="{FF2B5EF4-FFF2-40B4-BE49-F238E27FC236}">
                <a16:creationId xmlns:a16="http://schemas.microsoft.com/office/drawing/2014/main" id="{509EC692-4931-7870-6C4A-D1925DF54D8A}"/>
              </a:ext>
            </a:extLst>
          </p:cNvPr>
          <p:cNvPicPr>
            <a:picLocks noChangeAspect="1"/>
          </p:cNvPicPr>
          <p:nvPr/>
        </p:nvPicPr>
        <p:blipFill rotWithShape="1">
          <a:blip r:embed="rId2">
            <a:extLst>
              <a:ext uri="{28A0092B-C50C-407E-A947-70E740481C1C}">
                <a14:useLocalDpi xmlns:a14="http://schemas.microsoft.com/office/drawing/2010/main" val="0"/>
              </a:ext>
            </a:extLst>
          </a:blip>
          <a:srcRect r="70027"/>
          <a:stretch/>
        </p:blipFill>
        <p:spPr>
          <a:xfrm>
            <a:off x="0" y="49618"/>
            <a:ext cx="801812" cy="794952"/>
          </a:xfrm>
          <a:prstGeom prst="rect">
            <a:avLst/>
          </a:prstGeom>
        </p:spPr>
      </p:pic>
      <p:grpSp>
        <p:nvGrpSpPr>
          <p:cNvPr id="13" name="グループ化 12">
            <a:extLst>
              <a:ext uri="{FF2B5EF4-FFF2-40B4-BE49-F238E27FC236}">
                <a16:creationId xmlns:a16="http://schemas.microsoft.com/office/drawing/2014/main" id="{CB0F6CA5-04AA-1400-945B-17C904C1D320}"/>
              </a:ext>
            </a:extLst>
          </p:cNvPr>
          <p:cNvGrpSpPr/>
          <p:nvPr/>
        </p:nvGrpSpPr>
        <p:grpSpPr>
          <a:xfrm>
            <a:off x="-389604" y="880436"/>
            <a:ext cx="4102902" cy="5768595"/>
            <a:chOff x="161925" y="851280"/>
            <a:chExt cx="4102902" cy="5768595"/>
          </a:xfrm>
        </p:grpSpPr>
        <p:pic>
          <p:nvPicPr>
            <p:cNvPr id="15" name="図 14">
              <a:extLst>
                <a:ext uri="{FF2B5EF4-FFF2-40B4-BE49-F238E27FC236}">
                  <a16:creationId xmlns:a16="http://schemas.microsoft.com/office/drawing/2014/main" id="{162F9FF0-180C-F2FE-16DA-A283A2A33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57" y="1436914"/>
              <a:ext cx="2161603" cy="4677930"/>
            </a:xfrm>
            <a:prstGeom prst="roundRect">
              <a:avLst>
                <a:gd name="adj" fmla="val 9895"/>
              </a:avLst>
            </a:prstGeom>
          </p:spPr>
        </p:pic>
        <p:pic>
          <p:nvPicPr>
            <p:cNvPr id="18" name="図 17">
              <a:extLst>
                <a:ext uri="{FF2B5EF4-FFF2-40B4-BE49-F238E27FC236}">
                  <a16:creationId xmlns:a16="http://schemas.microsoft.com/office/drawing/2014/main" id="{61127BEC-9E34-CD99-224D-AA50EBB3A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851280"/>
              <a:ext cx="4102902" cy="5768595"/>
            </a:xfrm>
            <a:prstGeom prst="rect">
              <a:avLst/>
            </a:prstGeom>
          </p:spPr>
        </p:pic>
      </p:grpSp>
      <p:sp>
        <p:nvSpPr>
          <p:cNvPr id="5" name="テキスト ボックス 4">
            <a:extLst>
              <a:ext uri="{FF2B5EF4-FFF2-40B4-BE49-F238E27FC236}">
                <a16:creationId xmlns:a16="http://schemas.microsoft.com/office/drawing/2014/main" id="{81A4B568-7467-755A-CED7-D9EDEA396F4F}"/>
              </a:ext>
            </a:extLst>
          </p:cNvPr>
          <p:cNvSpPr txBox="1"/>
          <p:nvPr/>
        </p:nvSpPr>
        <p:spPr>
          <a:xfrm>
            <a:off x="3569489" y="4006087"/>
            <a:ext cx="5850466" cy="923330"/>
          </a:xfrm>
          <a:prstGeom prst="rect">
            <a:avLst/>
          </a:prstGeom>
          <a:noFill/>
        </p:spPr>
        <p:txBody>
          <a:bodyPr wrap="square">
            <a:spAutoFit/>
          </a:bodyPr>
          <a:lstStyle/>
          <a:p>
            <a:r>
              <a:rPr lang="ja-JP" altLang="en-US" b="1" dirty="0"/>
              <a:t>ユーザー登録完了のお知らせメールにある</a:t>
            </a:r>
            <a:endParaRPr lang="en-US" altLang="ja-JP" b="1" dirty="0"/>
          </a:p>
          <a:p>
            <a:r>
              <a:rPr lang="ja-JP" altLang="en-US" b="1" dirty="0"/>
              <a:t>メールアドレス・初期パスワードを入力の上、</a:t>
            </a:r>
            <a:endParaRPr lang="en-US" altLang="ja-JP" b="1" dirty="0"/>
          </a:p>
          <a:p>
            <a:r>
              <a:rPr lang="ja-JP" altLang="en-US" b="1" dirty="0"/>
              <a:t>ログインをお願いします。</a:t>
            </a:r>
          </a:p>
        </p:txBody>
      </p:sp>
      <p:grpSp>
        <p:nvGrpSpPr>
          <p:cNvPr id="17" name="グループ化 16">
            <a:extLst>
              <a:ext uri="{FF2B5EF4-FFF2-40B4-BE49-F238E27FC236}">
                <a16:creationId xmlns:a16="http://schemas.microsoft.com/office/drawing/2014/main" id="{78E83819-BB88-4DF2-A2D1-8BA0F93C3E6C}"/>
              </a:ext>
            </a:extLst>
          </p:cNvPr>
          <p:cNvGrpSpPr/>
          <p:nvPr/>
        </p:nvGrpSpPr>
        <p:grpSpPr>
          <a:xfrm flipV="1">
            <a:off x="2383575" y="3460685"/>
            <a:ext cx="1027705" cy="730186"/>
            <a:chOff x="2529883" y="4080933"/>
            <a:chExt cx="1027705" cy="355600"/>
          </a:xfrm>
        </p:grpSpPr>
        <p:cxnSp>
          <p:nvCxnSpPr>
            <p:cNvPr id="7" name="直線コネクタ 6">
              <a:extLst>
                <a:ext uri="{FF2B5EF4-FFF2-40B4-BE49-F238E27FC236}">
                  <a16:creationId xmlns:a16="http://schemas.microsoft.com/office/drawing/2014/main" id="{54D21BB1-2158-664A-B792-0D7613B3D51F}"/>
                </a:ext>
              </a:extLst>
            </p:cNvPr>
            <p:cNvCxnSpPr>
              <a:cxnSpLocks/>
            </p:cNvCxnSpPr>
            <p:nvPr/>
          </p:nvCxnSpPr>
          <p:spPr>
            <a:xfrm flipV="1">
              <a:off x="2529883" y="4080933"/>
              <a:ext cx="721317" cy="35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D5CBF9E-0909-6391-C70B-DFB30BB6B533}"/>
                </a:ext>
              </a:extLst>
            </p:cNvPr>
            <p:cNvCxnSpPr>
              <a:cxnSpLocks/>
            </p:cNvCxnSpPr>
            <p:nvPr/>
          </p:nvCxnSpPr>
          <p:spPr>
            <a:xfrm flipV="1">
              <a:off x="3248819" y="4080933"/>
              <a:ext cx="308769" cy="1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12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9E3D706-98FD-1D58-4859-39B79F6ACF8D}"/>
              </a:ext>
            </a:extLst>
          </p:cNvPr>
          <p:cNvSpPr/>
          <p:nvPr/>
        </p:nvSpPr>
        <p:spPr>
          <a:xfrm>
            <a:off x="0" y="1005255"/>
            <a:ext cx="9906000" cy="2708266"/>
          </a:xfrm>
          <a:prstGeom prst="rect">
            <a:avLst/>
          </a:prstGeom>
          <a:solidFill>
            <a:srgbClr val="F4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0C10597F-ACB7-AF54-8B7A-CE25B977031B}"/>
              </a:ext>
            </a:extLst>
          </p:cNvPr>
          <p:cNvSpPr txBox="1">
            <a:spLocks/>
          </p:cNvSpPr>
          <p:nvPr/>
        </p:nvSpPr>
        <p:spPr>
          <a:xfrm>
            <a:off x="813932" y="208969"/>
            <a:ext cx="7017271" cy="47625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solidFill>
                  <a:srgbClr val="1D94D4"/>
                </a:solidFill>
                <a:latin typeface="+mn-ea"/>
              </a:rPr>
              <a:t>プロフィールを入力しましょう！</a:t>
            </a:r>
          </a:p>
        </p:txBody>
      </p:sp>
      <p:sp>
        <p:nvSpPr>
          <p:cNvPr id="9" name="テキスト ボックス 8">
            <a:extLst>
              <a:ext uri="{FF2B5EF4-FFF2-40B4-BE49-F238E27FC236}">
                <a16:creationId xmlns:a16="http://schemas.microsoft.com/office/drawing/2014/main" id="{599FD6DC-4D40-B38B-DC14-2BD3BF394B61}"/>
              </a:ext>
            </a:extLst>
          </p:cNvPr>
          <p:cNvSpPr txBox="1"/>
          <p:nvPr/>
        </p:nvSpPr>
        <p:spPr>
          <a:xfrm>
            <a:off x="5674758" y="1713057"/>
            <a:ext cx="4532867" cy="2646878"/>
          </a:xfrm>
          <a:prstGeom prst="rect">
            <a:avLst/>
          </a:prstGeom>
          <a:noFill/>
        </p:spPr>
        <p:txBody>
          <a:bodyPr wrap="square">
            <a:spAutoFit/>
          </a:bodyPr>
          <a:lstStyle/>
          <a:p>
            <a:r>
              <a:rPr lang="ja-JP" altLang="en-US" b="1" dirty="0">
                <a:latin typeface="+mn-ea"/>
              </a:rPr>
              <a:t>内定者ひろばにログインができたら、</a:t>
            </a:r>
            <a:endParaRPr lang="en-US" altLang="ja-JP" b="1" dirty="0">
              <a:latin typeface="+mn-ea"/>
            </a:endParaRPr>
          </a:p>
          <a:p>
            <a:r>
              <a:rPr lang="ja-JP" altLang="en-US" b="1" dirty="0">
                <a:latin typeface="+mn-ea"/>
              </a:rPr>
              <a:t>プロフィールを入力しましょう！</a:t>
            </a:r>
            <a:endParaRPr lang="en-US" altLang="ja-JP" b="1" dirty="0">
              <a:latin typeface="+mn-ea"/>
            </a:endParaRPr>
          </a:p>
          <a:p>
            <a:endParaRPr lang="en-US" altLang="ja-JP" b="1" dirty="0">
              <a:latin typeface="+mn-ea"/>
            </a:endParaRPr>
          </a:p>
          <a:p>
            <a:r>
              <a:rPr lang="ja-JP" altLang="en-US" b="1" dirty="0">
                <a:latin typeface="+mn-ea"/>
              </a:rPr>
              <a:t>自身のプロフィールは</a:t>
            </a:r>
            <a:endParaRPr lang="en-US" altLang="ja-JP" b="1" dirty="0">
              <a:latin typeface="+mn-ea"/>
            </a:endParaRPr>
          </a:p>
          <a:p>
            <a:r>
              <a:rPr lang="ja-JP" altLang="en-US" b="1" dirty="0">
                <a:latin typeface="+mn-ea"/>
              </a:rPr>
              <a:t>「設定→プロフィール」から</a:t>
            </a:r>
            <a:endParaRPr lang="en-US" altLang="ja-JP" b="1" dirty="0">
              <a:latin typeface="+mn-ea"/>
            </a:endParaRPr>
          </a:p>
          <a:p>
            <a:r>
              <a:rPr lang="ja-JP" altLang="en-US" b="1" dirty="0">
                <a:latin typeface="+mn-ea"/>
              </a:rPr>
              <a:t>アクセスが可能です。</a:t>
            </a:r>
            <a:endParaRPr lang="en-US" altLang="ja-JP" b="1" dirty="0">
              <a:latin typeface="+mn-ea"/>
            </a:endParaRPr>
          </a:p>
          <a:p>
            <a:endParaRPr lang="en-US" altLang="ja-JP" b="1" dirty="0">
              <a:latin typeface="+mn-ea"/>
            </a:endParaRPr>
          </a:p>
          <a:p>
            <a:endParaRPr lang="en-US" altLang="ja-JP" b="1" dirty="0">
              <a:latin typeface="+mn-ea"/>
            </a:endParaRPr>
          </a:p>
          <a:p>
            <a:r>
              <a:rPr lang="en-US" altLang="ja-JP" sz="1100" b="1" dirty="0">
                <a:latin typeface="+mn-ea"/>
              </a:rPr>
              <a:t>※</a:t>
            </a:r>
            <a:r>
              <a:rPr lang="ja-JP" altLang="en-US" sz="1100" b="1" dirty="0">
                <a:latin typeface="+mn-ea"/>
              </a:rPr>
              <a:t>同期や社員のプロフィールは</a:t>
            </a:r>
            <a:endParaRPr lang="en-US" altLang="ja-JP" sz="1100" b="1" dirty="0">
              <a:latin typeface="+mn-ea"/>
            </a:endParaRPr>
          </a:p>
          <a:p>
            <a:r>
              <a:rPr lang="ja-JP" altLang="en-US" sz="1100" b="1" dirty="0">
                <a:latin typeface="+mn-ea"/>
              </a:rPr>
              <a:t>　投稿されたパルスのアイコンからご覧いただけます。</a:t>
            </a:r>
            <a:endParaRPr lang="en-US" altLang="ja-JP" sz="1100" b="1" dirty="0">
              <a:latin typeface="+mn-ea"/>
            </a:endParaRPr>
          </a:p>
        </p:txBody>
      </p:sp>
      <p:sp>
        <p:nvSpPr>
          <p:cNvPr id="6" name="Slide Number Placeholder 5">
            <a:extLst>
              <a:ext uri="{FF2B5EF4-FFF2-40B4-BE49-F238E27FC236}">
                <a16:creationId xmlns:a16="http://schemas.microsoft.com/office/drawing/2014/main" id="{DCC10039-1FDB-CF5F-36AF-98C046E84150}"/>
              </a:ext>
            </a:extLst>
          </p:cNvPr>
          <p:cNvSpPr>
            <a:spLocks noGrp="1"/>
          </p:cNvSpPr>
          <p:nvPr>
            <p:ph type="sldNum" sz="quarter" idx="12"/>
          </p:nvPr>
        </p:nvSpPr>
        <p:spPr>
          <a:xfrm>
            <a:off x="7848600" y="6492875"/>
            <a:ext cx="2057400" cy="365125"/>
          </a:xfrm>
        </p:spPr>
        <p:txBody>
          <a:bodyPr/>
          <a:lstStyle>
            <a:lvl1pPr>
              <a:defRPr>
                <a:solidFill>
                  <a:schemeClr val="bg1"/>
                </a:solidFill>
              </a:defRPr>
            </a:lvl1pPr>
          </a:lstStyle>
          <a:p>
            <a:fld id="{0D3CF79E-0E07-499D-8632-A1C1D2208202}" type="slidenum">
              <a:rPr kumimoji="1" lang="ja-JP" altLang="en-US" smtClean="0">
                <a:solidFill>
                  <a:schemeClr val="tx1"/>
                </a:solidFill>
              </a:rPr>
              <a:pPr/>
              <a:t>5</a:t>
            </a:fld>
            <a:endParaRPr kumimoji="1" lang="ja-JP" altLang="en-US">
              <a:solidFill>
                <a:schemeClr val="tx1"/>
              </a:solidFill>
            </a:endParaRPr>
          </a:p>
        </p:txBody>
      </p:sp>
      <p:pic>
        <p:nvPicPr>
          <p:cNvPr id="8" name="図 7">
            <a:extLst>
              <a:ext uri="{FF2B5EF4-FFF2-40B4-BE49-F238E27FC236}">
                <a16:creationId xmlns:a16="http://schemas.microsoft.com/office/drawing/2014/main" id="{509EC692-4931-7870-6C4A-D1925DF54D8A}"/>
              </a:ext>
            </a:extLst>
          </p:cNvPr>
          <p:cNvPicPr>
            <a:picLocks noChangeAspect="1"/>
          </p:cNvPicPr>
          <p:nvPr/>
        </p:nvPicPr>
        <p:blipFill rotWithShape="1">
          <a:blip r:embed="rId2">
            <a:extLst>
              <a:ext uri="{28A0092B-C50C-407E-A947-70E740481C1C}">
                <a14:useLocalDpi xmlns:a14="http://schemas.microsoft.com/office/drawing/2010/main" val="0"/>
              </a:ext>
            </a:extLst>
          </a:blip>
          <a:srcRect r="70027"/>
          <a:stretch/>
        </p:blipFill>
        <p:spPr>
          <a:xfrm>
            <a:off x="0" y="49618"/>
            <a:ext cx="801812" cy="794952"/>
          </a:xfrm>
          <a:prstGeom prst="rect">
            <a:avLst/>
          </a:prstGeom>
        </p:spPr>
      </p:pic>
      <p:pic>
        <p:nvPicPr>
          <p:cNvPr id="4" name="図 3">
            <a:extLst>
              <a:ext uri="{FF2B5EF4-FFF2-40B4-BE49-F238E27FC236}">
                <a16:creationId xmlns:a16="http://schemas.microsoft.com/office/drawing/2014/main" id="{F1268D90-8BEB-ACC7-48CA-2F078D949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176" y="851740"/>
            <a:ext cx="4122519" cy="5797291"/>
          </a:xfrm>
          <a:prstGeom prst="rect">
            <a:avLst/>
          </a:prstGeom>
        </p:spPr>
      </p:pic>
      <p:grpSp>
        <p:nvGrpSpPr>
          <p:cNvPr id="21" name="グループ化 20">
            <a:extLst>
              <a:ext uri="{FF2B5EF4-FFF2-40B4-BE49-F238E27FC236}">
                <a16:creationId xmlns:a16="http://schemas.microsoft.com/office/drawing/2014/main" id="{A17014C2-565B-6794-2242-C1F30047B310}"/>
              </a:ext>
            </a:extLst>
          </p:cNvPr>
          <p:cNvGrpSpPr/>
          <p:nvPr/>
        </p:nvGrpSpPr>
        <p:grpSpPr>
          <a:xfrm>
            <a:off x="-443940" y="851740"/>
            <a:ext cx="4123312" cy="5797291"/>
            <a:chOff x="8774442" y="-1297822"/>
            <a:chExt cx="4877739" cy="6858000"/>
          </a:xfrm>
        </p:grpSpPr>
        <p:pic>
          <p:nvPicPr>
            <p:cNvPr id="16" name="図 15">
              <a:extLst>
                <a:ext uri="{FF2B5EF4-FFF2-40B4-BE49-F238E27FC236}">
                  <a16:creationId xmlns:a16="http://schemas.microsoft.com/office/drawing/2014/main" id="{3495B261-A249-5D87-632F-C4AD0B137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9109" y="-609600"/>
              <a:ext cx="2615418" cy="5486400"/>
            </a:xfrm>
            <a:prstGeom prst="roundRect">
              <a:avLst>
                <a:gd name="adj" fmla="val 9985"/>
              </a:avLst>
            </a:prstGeom>
          </p:spPr>
        </p:pic>
        <p:pic>
          <p:nvPicPr>
            <p:cNvPr id="20" name="図 19">
              <a:extLst>
                <a:ext uri="{FF2B5EF4-FFF2-40B4-BE49-F238E27FC236}">
                  <a16:creationId xmlns:a16="http://schemas.microsoft.com/office/drawing/2014/main" id="{9E0D3E0C-D4C0-E720-A798-0B61561FF8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4442" y="-1297822"/>
              <a:ext cx="4877739" cy="6858000"/>
            </a:xfrm>
            <a:prstGeom prst="rect">
              <a:avLst/>
            </a:prstGeom>
          </p:spPr>
        </p:pic>
      </p:grpSp>
      <p:sp>
        <p:nvSpPr>
          <p:cNvPr id="22" name="楕円 21">
            <a:extLst>
              <a:ext uri="{FF2B5EF4-FFF2-40B4-BE49-F238E27FC236}">
                <a16:creationId xmlns:a16="http://schemas.microsoft.com/office/drawing/2014/main" id="{4C504FB3-2E0C-DB0A-AE30-E0FD07E46B80}"/>
              </a:ext>
            </a:extLst>
          </p:cNvPr>
          <p:cNvSpPr/>
          <p:nvPr/>
        </p:nvSpPr>
        <p:spPr>
          <a:xfrm>
            <a:off x="2036843" y="5400244"/>
            <a:ext cx="606016" cy="606016"/>
          </a:xfrm>
          <a:prstGeom prst="ellipse">
            <a:avLst/>
          </a:prstGeom>
          <a:noFill/>
          <a:ln w="57150">
            <a:solidFill>
              <a:srgbClr val="1D9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ABD224AD-DDEE-9A03-4819-9FC14752513E}"/>
              </a:ext>
            </a:extLst>
          </p:cNvPr>
          <p:cNvSpPr/>
          <p:nvPr/>
        </p:nvSpPr>
        <p:spPr>
          <a:xfrm>
            <a:off x="595597" y="1978864"/>
            <a:ext cx="1033177" cy="428149"/>
          </a:xfrm>
          <a:prstGeom prst="ellipse">
            <a:avLst/>
          </a:prstGeom>
          <a:noFill/>
          <a:ln w="57150">
            <a:solidFill>
              <a:srgbClr val="1D9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8F2C8E55-58DD-9650-1F56-5B32FE5639D2}"/>
              </a:ext>
            </a:extLst>
          </p:cNvPr>
          <p:cNvCxnSpPr>
            <a:stCxn id="22" idx="1"/>
          </p:cNvCxnSpPr>
          <p:nvPr/>
        </p:nvCxnSpPr>
        <p:spPr>
          <a:xfrm flipH="1" flipV="1">
            <a:off x="1162050" y="2476500"/>
            <a:ext cx="963542" cy="3012493"/>
          </a:xfrm>
          <a:prstGeom prst="straightConnector1">
            <a:avLst/>
          </a:prstGeom>
          <a:ln w="57150">
            <a:solidFill>
              <a:srgbClr val="1D94D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69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06D55780-FFB4-E835-8AAC-B30659334E41}"/>
              </a:ext>
            </a:extLst>
          </p:cNvPr>
          <p:cNvSpPr txBox="1">
            <a:spLocks/>
          </p:cNvSpPr>
          <p:nvPr/>
        </p:nvSpPr>
        <p:spPr>
          <a:xfrm>
            <a:off x="813932" y="208969"/>
            <a:ext cx="7017271" cy="47625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solidFill>
                  <a:srgbClr val="1D94D4"/>
                </a:solidFill>
                <a:latin typeface="+mn-ea"/>
              </a:rPr>
              <a:t>内定者ひろばの今後の活用方法について</a:t>
            </a:r>
          </a:p>
        </p:txBody>
      </p:sp>
      <p:pic>
        <p:nvPicPr>
          <p:cNvPr id="5" name="図 4">
            <a:extLst>
              <a:ext uri="{FF2B5EF4-FFF2-40B4-BE49-F238E27FC236}">
                <a16:creationId xmlns:a16="http://schemas.microsoft.com/office/drawing/2014/main" id="{F02E881F-4442-5154-C41B-052648D2D353}"/>
              </a:ext>
            </a:extLst>
          </p:cNvPr>
          <p:cNvPicPr>
            <a:picLocks noChangeAspect="1"/>
          </p:cNvPicPr>
          <p:nvPr/>
        </p:nvPicPr>
        <p:blipFill rotWithShape="1">
          <a:blip r:embed="rId2">
            <a:extLst>
              <a:ext uri="{28A0092B-C50C-407E-A947-70E740481C1C}">
                <a14:useLocalDpi xmlns:a14="http://schemas.microsoft.com/office/drawing/2010/main" val="0"/>
              </a:ext>
            </a:extLst>
          </a:blip>
          <a:srcRect r="70027"/>
          <a:stretch/>
        </p:blipFill>
        <p:spPr>
          <a:xfrm>
            <a:off x="0" y="49618"/>
            <a:ext cx="801812" cy="794952"/>
          </a:xfrm>
          <a:prstGeom prst="rect">
            <a:avLst/>
          </a:prstGeom>
        </p:spPr>
      </p:pic>
      <p:sp>
        <p:nvSpPr>
          <p:cNvPr id="6" name="正方形/長方形 5">
            <a:extLst>
              <a:ext uri="{FF2B5EF4-FFF2-40B4-BE49-F238E27FC236}">
                <a16:creationId xmlns:a16="http://schemas.microsoft.com/office/drawing/2014/main" id="{9D9973CB-3C76-4C2A-E2E6-AEA9F92360A6}"/>
              </a:ext>
            </a:extLst>
          </p:cNvPr>
          <p:cNvSpPr/>
          <p:nvPr/>
        </p:nvSpPr>
        <p:spPr>
          <a:xfrm>
            <a:off x="3188083" y="844570"/>
            <a:ext cx="5816191" cy="5735609"/>
          </a:xfrm>
          <a:prstGeom prst="rect">
            <a:avLst/>
          </a:prstGeom>
          <a:noFill/>
        </p:spPr>
        <p:txBody>
          <a:bodyPr wrap="square">
            <a:spAutoFit/>
          </a:bodyPr>
          <a:lstStyle/>
          <a:p>
            <a:pPr>
              <a:lnSpc>
                <a:spcPct val="150000"/>
              </a:lnSpc>
            </a:pPr>
            <a:r>
              <a:rPr lang="ja-JP" altLang="en-US" b="1" dirty="0">
                <a:latin typeface="+mn-ea"/>
              </a:rPr>
              <a:t>■機能について</a:t>
            </a:r>
            <a:endParaRPr lang="en-US" altLang="ja-JP" b="1" dirty="0">
              <a:latin typeface="+mn-ea"/>
            </a:endParaRPr>
          </a:p>
          <a:p>
            <a:pPr>
              <a:lnSpc>
                <a:spcPct val="150000"/>
              </a:lnSpc>
            </a:pPr>
            <a:r>
              <a:rPr lang="ja-JP" altLang="en-US" sz="1600" b="1" dirty="0">
                <a:latin typeface="+mn-ea"/>
              </a:rPr>
              <a:t>隔週に</a:t>
            </a:r>
            <a:r>
              <a:rPr lang="en-US" altLang="ja-JP" sz="1600" b="1" dirty="0">
                <a:latin typeface="+mn-ea"/>
              </a:rPr>
              <a:t>1</a:t>
            </a:r>
            <a:r>
              <a:rPr lang="ja-JP" altLang="en-US" sz="1600" b="1" dirty="0">
                <a:latin typeface="+mn-ea"/>
              </a:rPr>
              <a:t>回（第一◯曜日、第三◯曜日）「パルス」に</a:t>
            </a:r>
            <a:endParaRPr lang="en-US" altLang="ja-JP" sz="1600" b="1" dirty="0">
              <a:latin typeface="+mn-ea"/>
            </a:endParaRPr>
          </a:p>
          <a:p>
            <a:pPr>
              <a:lnSpc>
                <a:spcPct val="150000"/>
              </a:lnSpc>
            </a:pPr>
            <a:r>
              <a:rPr lang="ja-JP" altLang="en-US" sz="1600" b="1" dirty="0">
                <a:latin typeface="+mn-ea"/>
              </a:rPr>
              <a:t>簡単な質問が届きます。</a:t>
            </a:r>
            <a:endParaRPr lang="en-US" altLang="ja-JP" sz="1600" b="1" dirty="0">
              <a:latin typeface="+mn-ea"/>
            </a:endParaRPr>
          </a:p>
          <a:p>
            <a:pPr>
              <a:lnSpc>
                <a:spcPct val="150000"/>
              </a:lnSpc>
            </a:pPr>
            <a:r>
              <a:rPr lang="ja-JP" altLang="en-US" sz="1600" b="1" dirty="0">
                <a:latin typeface="+mn-ea"/>
              </a:rPr>
              <a:t>「トーク」では連絡ツールとして相互にやり取りが可能です。</a:t>
            </a:r>
            <a:endParaRPr lang="en-US" altLang="ja-JP" sz="1600" b="1" dirty="0">
              <a:latin typeface="+mn-ea"/>
            </a:endParaRPr>
          </a:p>
          <a:p>
            <a:pPr>
              <a:lnSpc>
                <a:spcPct val="150000"/>
              </a:lnSpc>
            </a:pPr>
            <a:endParaRPr lang="en-US" altLang="ja-JP" b="1" dirty="0">
              <a:latin typeface="+mn-ea"/>
            </a:endParaRPr>
          </a:p>
          <a:p>
            <a:pPr>
              <a:lnSpc>
                <a:spcPct val="150000"/>
              </a:lnSpc>
            </a:pPr>
            <a:r>
              <a:rPr lang="ja-JP" altLang="en-US" b="1" dirty="0">
                <a:latin typeface="+mn-ea"/>
              </a:rPr>
              <a:t>■やっていただきたいこと</a:t>
            </a:r>
            <a:endParaRPr lang="en-US" altLang="ja-JP" b="1" dirty="0">
              <a:latin typeface="+mn-ea"/>
            </a:endParaRPr>
          </a:p>
          <a:p>
            <a:pPr>
              <a:lnSpc>
                <a:spcPct val="150000"/>
              </a:lnSpc>
            </a:pPr>
            <a:r>
              <a:rPr lang="ja-JP" altLang="en-US" sz="1600" b="1" dirty="0">
                <a:latin typeface="+mn-ea"/>
              </a:rPr>
              <a:t>「パルス」は内定者同士、社員と内定者同士がよりお互いを知るために活用をしていきますので、近況や興味のあることについて入力をお願いいたします。</a:t>
            </a:r>
            <a:endParaRPr lang="en-US" altLang="ja-JP" b="1" dirty="0">
              <a:latin typeface="+mn-ea"/>
            </a:endParaRPr>
          </a:p>
          <a:p>
            <a:pPr>
              <a:lnSpc>
                <a:spcPct val="150000"/>
              </a:lnSpc>
            </a:pPr>
            <a:r>
              <a:rPr lang="ja-JP" altLang="en-US" sz="1600" b="1" dirty="0">
                <a:latin typeface="+mn-ea"/>
              </a:rPr>
              <a:t>社員からは業務のことを中心に投稿をするので、入社までの</a:t>
            </a:r>
            <a:endParaRPr lang="en-US" altLang="ja-JP" sz="1600" b="1" dirty="0">
              <a:latin typeface="+mn-ea"/>
            </a:endParaRPr>
          </a:p>
          <a:p>
            <a:pPr>
              <a:lnSpc>
                <a:spcPct val="150000"/>
              </a:lnSpc>
            </a:pPr>
            <a:r>
              <a:rPr lang="ja-JP" altLang="en-US" sz="1600" b="1" dirty="0">
                <a:latin typeface="+mn-ea"/>
              </a:rPr>
              <a:t>会社の様子を知るためのツールとしてご活用ください。</a:t>
            </a:r>
            <a:endParaRPr lang="en-US" altLang="ja-JP" sz="1600" b="1" dirty="0">
              <a:latin typeface="+mn-ea"/>
            </a:endParaRPr>
          </a:p>
          <a:p>
            <a:pPr>
              <a:lnSpc>
                <a:spcPct val="150000"/>
              </a:lnSpc>
            </a:pPr>
            <a:endParaRPr lang="en-US" altLang="ja-JP" sz="1600" b="1" dirty="0">
              <a:latin typeface="+mn-ea"/>
            </a:endParaRPr>
          </a:p>
          <a:p>
            <a:pPr>
              <a:lnSpc>
                <a:spcPct val="150000"/>
              </a:lnSpc>
            </a:pPr>
            <a:r>
              <a:rPr lang="ja-JP" altLang="en-US" sz="1600" b="1" dirty="0">
                <a:latin typeface="+mn-ea"/>
              </a:rPr>
              <a:t>また、懇親会や連絡事項については「トーク」の</a:t>
            </a:r>
            <a:endParaRPr lang="en-US" altLang="ja-JP" sz="1600" b="1" dirty="0">
              <a:latin typeface="+mn-ea"/>
            </a:endParaRPr>
          </a:p>
          <a:p>
            <a:pPr>
              <a:lnSpc>
                <a:spcPct val="150000"/>
              </a:lnSpc>
            </a:pPr>
            <a:r>
              <a:rPr lang="ja-JP" altLang="en-US" sz="1600" b="1" dirty="0">
                <a:latin typeface="+mn-ea"/>
              </a:rPr>
              <a:t>「お知らせ掲示板」から連絡をします。</a:t>
            </a:r>
            <a:endParaRPr lang="en-US" altLang="ja-JP" sz="1600" b="1" dirty="0">
              <a:latin typeface="+mn-ea"/>
            </a:endParaRPr>
          </a:p>
          <a:p>
            <a:pPr>
              <a:lnSpc>
                <a:spcPct val="150000"/>
              </a:lnSpc>
            </a:pPr>
            <a:r>
              <a:rPr lang="ja-JP" altLang="en-US" sz="1600" b="1" dirty="0">
                <a:solidFill>
                  <a:srgbClr val="FF0000"/>
                </a:solidFill>
                <a:latin typeface="+mn-ea"/>
              </a:rPr>
              <a:t>通知が来たら必ず確認・必要な場合は返信をしてください！</a:t>
            </a:r>
            <a:endParaRPr lang="en-US" altLang="ja-JP" sz="1600" b="1" dirty="0">
              <a:solidFill>
                <a:srgbClr val="FF0000"/>
              </a:solidFill>
              <a:latin typeface="+mn-ea"/>
            </a:endParaRPr>
          </a:p>
        </p:txBody>
      </p:sp>
      <p:grpSp>
        <p:nvGrpSpPr>
          <p:cNvPr id="7" name="グループ化 6">
            <a:extLst>
              <a:ext uri="{FF2B5EF4-FFF2-40B4-BE49-F238E27FC236}">
                <a16:creationId xmlns:a16="http://schemas.microsoft.com/office/drawing/2014/main" id="{192A5666-F8B5-108B-3D65-755706E1A89D}"/>
              </a:ext>
            </a:extLst>
          </p:cNvPr>
          <p:cNvGrpSpPr/>
          <p:nvPr/>
        </p:nvGrpSpPr>
        <p:grpSpPr>
          <a:xfrm>
            <a:off x="517030" y="1208814"/>
            <a:ext cx="2603393" cy="5247783"/>
            <a:chOff x="239823" y="991628"/>
            <a:chExt cx="2603393" cy="5247783"/>
          </a:xfrm>
        </p:grpSpPr>
        <p:pic>
          <p:nvPicPr>
            <p:cNvPr id="8" name="図 7">
              <a:extLst>
                <a:ext uri="{FF2B5EF4-FFF2-40B4-BE49-F238E27FC236}">
                  <a16:creationId xmlns:a16="http://schemas.microsoft.com/office/drawing/2014/main" id="{D6CF19B8-211B-7853-EC71-427EF59E5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823" y="991628"/>
              <a:ext cx="2603393" cy="5247783"/>
            </a:xfrm>
            <a:prstGeom prst="rect">
              <a:avLst/>
            </a:prstGeom>
          </p:spPr>
        </p:pic>
        <p:pic>
          <p:nvPicPr>
            <p:cNvPr id="9" name="図 8">
              <a:extLst>
                <a:ext uri="{FF2B5EF4-FFF2-40B4-BE49-F238E27FC236}">
                  <a16:creationId xmlns:a16="http://schemas.microsoft.com/office/drawing/2014/main" id="{E0FEB5A1-4A50-CE0B-3843-E17F8CF798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34" b="6113"/>
            <a:stretch/>
          </p:blipFill>
          <p:spPr>
            <a:xfrm>
              <a:off x="414288" y="1383143"/>
              <a:ext cx="2293809" cy="4395865"/>
            </a:xfrm>
            <a:prstGeom prst="rect">
              <a:avLst/>
            </a:prstGeom>
          </p:spPr>
        </p:pic>
      </p:grpSp>
    </p:spTree>
    <p:extLst>
      <p:ext uri="{BB962C8B-B14F-4D97-AF65-F5344CB8AC3E}">
        <p14:creationId xmlns:p14="http://schemas.microsoft.com/office/powerpoint/2010/main" val="10604388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4575</TotalTime>
  <Words>422</Words>
  <Application>Microsoft Office PowerPoint</Application>
  <PresentationFormat>A4 210 x 297 mm</PresentationFormat>
  <Paragraphs>59</Paragraphs>
  <Slides>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NotoSansJP</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片平 ゆかり</dc:creator>
  <cp:lastModifiedBy>片平 ゆかり</cp:lastModifiedBy>
  <cp:revision>15</cp:revision>
  <dcterms:created xsi:type="dcterms:W3CDTF">2023-05-09T03:14:15Z</dcterms:created>
  <dcterms:modified xsi:type="dcterms:W3CDTF">2023-07-07T04:02:17Z</dcterms:modified>
</cp:coreProperties>
</file>