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305" r:id="rId2"/>
    <p:sldId id="324" r:id="rId3"/>
    <p:sldId id="311" r:id="rId4"/>
    <p:sldId id="325" r:id="rId5"/>
    <p:sldId id="327"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0F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678" autoAdjust="0"/>
    <p:restoredTop sz="94563" autoAdjust="0"/>
  </p:normalViewPr>
  <p:slideViewPr>
    <p:cSldViewPr snapToGrid="0">
      <p:cViewPr varScale="1">
        <p:scale>
          <a:sx n="103" d="100"/>
          <a:sy n="103" d="100"/>
        </p:scale>
        <p:origin x="148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A45BCB8-CB7B-C248-9558-DF7ABFA275B8}" type="datetimeFigureOut">
              <a:rPr kumimoji="1" lang="ja-JP" altLang="en-US" smtClean="0"/>
              <a:t>2023/7/25</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4A3A25A-DA42-BC4F-8898-379F5DA59272}" type="slidenum">
              <a:rPr kumimoji="1" lang="ja-JP" altLang="en-US" smtClean="0"/>
              <a:t>‹#›</a:t>
            </a:fld>
            <a:endParaRPr kumimoji="1" lang="ja-JP" altLang="en-US"/>
          </a:p>
        </p:txBody>
      </p:sp>
    </p:spTree>
    <p:extLst>
      <p:ext uri="{BB962C8B-B14F-4D97-AF65-F5344CB8AC3E}">
        <p14:creationId xmlns:p14="http://schemas.microsoft.com/office/powerpoint/2010/main" val="64115294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3C00FA61-E186-4FF0-A51F-75DEA0DEBAB5}" type="datetimeFigureOut">
              <a:rPr kumimoji="1" lang="ja-JP" altLang="en-US" smtClean="0"/>
              <a:t>2023/7/25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367AA9A-F274-4F23-B006-365EB8C42816}" type="slidenum">
              <a:rPr kumimoji="1" lang="ja-JP" altLang="en-US" smtClean="0"/>
              <a:t>‹#›</a:t>
            </a:fld>
            <a:endParaRPr kumimoji="1" lang="ja-JP" altLang="en-US"/>
          </a:p>
        </p:txBody>
      </p:sp>
    </p:spTree>
    <p:extLst>
      <p:ext uri="{BB962C8B-B14F-4D97-AF65-F5344CB8AC3E}">
        <p14:creationId xmlns:p14="http://schemas.microsoft.com/office/powerpoint/2010/main" val="1079837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C00FA61-E186-4FF0-A51F-75DEA0DEBAB5}" type="datetimeFigureOut">
              <a:rPr kumimoji="1" lang="ja-JP" altLang="en-US" smtClean="0"/>
              <a:t>2023/7/25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367AA9A-F274-4F23-B006-365EB8C42816}" type="slidenum">
              <a:rPr kumimoji="1" lang="ja-JP" altLang="en-US" smtClean="0"/>
              <a:t>‹#›</a:t>
            </a:fld>
            <a:endParaRPr kumimoji="1" lang="ja-JP" altLang="en-US"/>
          </a:p>
        </p:txBody>
      </p:sp>
    </p:spTree>
    <p:extLst>
      <p:ext uri="{BB962C8B-B14F-4D97-AF65-F5344CB8AC3E}">
        <p14:creationId xmlns:p14="http://schemas.microsoft.com/office/powerpoint/2010/main" val="41021369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C00FA61-E186-4FF0-A51F-75DEA0DEBAB5}" type="datetimeFigureOut">
              <a:rPr kumimoji="1" lang="ja-JP" altLang="en-US" smtClean="0"/>
              <a:t>2023/7/25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367AA9A-F274-4F23-B006-365EB8C42816}" type="slidenum">
              <a:rPr kumimoji="1" lang="ja-JP" altLang="en-US" smtClean="0"/>
              <a:t>‹#›</a:t>
            </a:fld>
            <a:endParaRPr kumimoji="1" lang="ja-JP" altLang="en-US"/>
          </a:p>
        </p:txBody>
      </p:sp>
    </p:spTree>
    <p:extLst>
      <p:ext uri="{BB962C8B-B14F-4D97-AF65-F5344CB8AC3E}">
        <p14:creationId xmlns:p14="http://schemas.microsoft.com/office/powerpoint/2010/main" val="6222265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C00FA61-E186-4FF0-A51F-75DEA0DEBAB5}" type="datetimeFigureOut">
              <a:rPr kumimoji="1" lang="ja-JP" altLang="en-US" smtClean="0"/>
              <a:t>2023/7/25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367AA9A-F274-4F23-B006-365EB8C42816}" type="slidenum">
              <a:rPr kumimoji="1" lang="ja-JP" altLang="en-US" smtClean="0"/>
              <a:t>‹#›</a:t>
            </a:fld>
            <a:endParaRPr kumimoji="1" lang="ja-JP" altLang="en-US"/>
          </a:p>
        </p:txBody>
      </p:sp>
    </p:spTree>
    <p:extLst>
      <p:ext uri="{BB962C8B-B14F-4D97-AF65-F5344CB8AC3E}">
        <p14:creationId xmlns:p14="http://schemas.microsoft.com/office/powerpoint/2010/main" val="989247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C00FA61-E186-4FF0-A51F-75DEA0DEBAB5}" type="datetimeFigureOut">
              <a:rPr kumimoji="1" lang="ja-JP" altLang="en-US" smtClean="0"/>
              <a:t>2023/7/25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367AA9A-F274-4F23-B006-365EB8C42816}" type="slidenum">
              <a:rPr kumimoji="1" lang="ja-JP" altLang="en-US" smtClean="0"/>
              <a:t>‹#›</a:t>
            </a:fld>
            <a:endParaRPr kumimoji="1" lang="ja-JP" altLang="en-US"/>
          </a:p>
        </p:txBody>
      </p:sp>
    </p:spTree>
    <p:extLst>
      <p:ext uri="{BB962C8B-B14F-4D97-AF65-F5344CB8AC3E}">
        <p14:creationId xmlns:p14="http://schemas.microsoft.com/office/powerpoint/2010/main" val="31506485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C00FA61-E186-4FF0-A51F-75DEA0DEBAB5}" type="datetimeFigureOut">
              <a:rPr kumimoji="1" lang="ja-JP" altLang="en-US" smtClean="0"/>
              <a:t>2023/7/25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367AA9A-F274-4F23-B006-365EB8C42816}" type="slidenum">
              <a:rPr kumimoji="1" lang="ja-JP" altLang="en-US" smtClean="0"/>
              <a:t>‹#›</a:t>
            </a:fld>
            <a:endParaRPr kumimoji="1" lang="ja-JP" altLang="en-US"/>
          </a:p>
        </p:txBody>
      </p:sp>
    </p:spTree>
    <p:extLst>
      <p:ext uri="{BB962C8B-B14F-4D97-AF65-F5344CB8AC3E}">
        <p14:creationId xmlns:p14="http://schemas.microsoft.com/office/powerpoint/2010/main" val="33279554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C00FA61-E186-4FF0-A51F-75DEA0DEBAB5}" type="datetimeFigureOut">
              <a:rPr kumimoji="1" lang="ja-JP" altLang="en-US" smtClean="0"/>
              <a:t>2023/7/25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367AA9A-F274-4F23-B006-365EB8C42816}" type="slidenum">
              <a:rPr kumimoji="1" lang="ja-JP" altLang="en-US" smtClean="0"/>
              <a:t>‹#›</a:t>
            </a:fld>
            <a:endParaRPr kumimoji="1" lang="ja-JP" altLang="en-US"/>
          </a:p>
        </p:txBody>
      </p:sp>
    </p:spTree>
    <p:extLst>
      <p:ext uri="{BB962C8B-B14F-4D97-AF65-F5344CB8AC3E}">
        <p14:creationId xmlns:p14="http://schemas.microsoft.com/office/powerpoint/2010/main" val="20805859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3C00FA61-E186-4FF0-A51F-75DEA0DEBAB5}" type="datetimeFigureOut">
              <a:rPr kumimoji="1" lang="ja-JP" altLang="en-US" smtClean="0"/>
              <a:t>2023/7/25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367AA9A-F274-4F23-B006-365EB8C42816}" type="slidenum">
              <a:rPr kumimoji="1" lang="ja-JP" altLang="en-US" smtClean="0"/>
              <a:t>‹#›</a:t>
            </a:fld>
            <a:endParaRPr kumimoji="1" lang="ja-JP" altLang="en-US"/>
          </a:p>
        </p:txBody>
      </p:sp>
    </p:spTree>
    <p:extLst>
      <p:ext uri="{BB962C8B-B14F-4D97-AF65-F5344CB8AC3E}">
        <p14:creationId xmlns:p14="http://schemas.microsoft.com/office/powerpoint/2010/main" val="26649370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00FA61-E186-4FF0-A51F-75DEA0DEBAB5}" type="datetimeFigureOut">
              <a:rPr kumimoji="1" lang="ja-JP" altLang="en-US" smtClean="0"/>
              <a:t>2023/7/25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367AA9A-F274-4F23-B006-365EB8C42816}" type="slidenum">
              <a:rPr kumimoji="1" lang="ja-JP" altLang="en-US" smtClean="0"/>
              <a:t>‹#›</a:t>
            </a:fld>
            <a:endParaRPr kumimoji="1" lang="ja-JP" altLang="en-US"/>
          </a:p>
        </p:txBody>
      </p:sp>
    </p:spTree>
    <p:extLst>
      <p:ext uri="{BB962C8B-B14F-4D97-AF65-F5344CB8AC3E}">
        <p14:creationId xmlns:p14="http://schemas.microsoft.com/office/powerpoint/2010/main" val="730590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C00FA61-E186-4FF0-A51F-75DEA0DEBAB5}" type="datetimeFigureOut">
              <a:rPr kumimoji="1" lang="ja-JP" altLang="en-US" smtClean="0"/>
              <a:t>2023/7/25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367AA9A-F274-4F23-B006-365EB8C42816}" type="slidenum">
              <a:rPr kumimoji="1" lang="ja-JP" altLang="en-US" smtClean="0"/>
              <a:t>‹#›</a:t>
            </a:fld>
            <a:endParaRPr kumimoji="1" lang="ja-JP" altLang="en-US"/>
          </a:p>
        </p:txBody>
      </p:sp>
    </p:spTree>
    <p:extLst>
      <p:ext uri="{BB962C8B-B14F-4D97-AF65-F5344CB8AC3E}">
        <p14:creationId xmlns:p14="http://schemas.microsoft.com/office/powerpoint/2010/main" val="2424557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C00FA61-E186-4FF0-A51F-75DEA0DEBAB5}" type="datetimeFigureOut">
              <a:rPr kumimoji="1" lang="ja-JP" altLang="en-US" smtClean="0"/>
              <a:t>2023/7/25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367AA9A-F274-4F23-B006-365EB8C42816}" type="slidenum">
              <a:rPr kumimoji="1" lang="ja-JP" altLang="en-US" smtClean="0"/>
              <a:t>‹#›</a:t>
            </a:fld>
            <a:endParaRPr kumimoji="1" lang="ja-JP" altLang="en-US"/>
          </a:p>
        </p:txBody>
      </p:sp>
    </p:spTree>
    <p:extLst>
      <p:ext uri="{BB962C8B-B14F-4D97-AF65-F5344CB8AC3E}">
        <p14:creationId xmlns:p14="http://schemas.microsoft.com/office/powerpoint/2010/main" val="24652787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00FA61-E186-4FF0-A51F-75DEA0DEBAB5}" type="datetimeFigureOut">
              <a:rPr kumimoji="1" lang="ja-JP" altLang="en-US" smtClean="0"/>
              <a:t>2023/7/25</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67AA9A-F274-4F23-B006-365EB8C42816}" type="slidenum">
              <a:rPr kumimoji="1" lang="ja-JP" altLang="en-US" smtClean="0"/>
              <a:t>‹#›</a:t>
            </a:fld>
            <a:endParaRPr kumimoji="1" lang="ja-JP" altLang="en-US"/>
          </a:p>
        </p:txBody>
      </p:sp>
      <p:pic>
        <p:nvPicPr>
          <p:cNvPr id="12" name="図 11">
            <a:extLst>
              <a:ext uri="{FF2B5EF4-FFF2-40B4-BE49-F238E27FC236}">
                <a16:creationId xmlns:a16="http://schemas.microsoft.com/office/drawing/2014/main" id="{FD8F30F1-317E-457F-8317-2186448DDDA2}"/>
              </a:ext>
            </a:extLst>
          </p:cNvPr>
          <p:cNvPicPr>
            <a:picLocks noChangeAspect="1"/>
          </p:cNvPicPr>
          <p:nvPr userDrawn="1"/>
        </p:nvPicPr>
        <p:blipFill rotWithShape="1">
          <a:blip r:embed="rId13"/>
          <a:srcRect r="67772" b="-14951"/>
          <a:stretch/>
        </p:blipFill>
        <p:spPr>
          <a:xfrm>
            <a:off x="50210" y="6257215"/>
            <a:ext cx="639809" cy="304115"/>
          </a:xfrm>
          <a:prstGeom prst="rect">
            <a:avLst/>
          </a:prstGeom>
        </p:spPr>
      </p:pic>
      <p:sp>
        <p:nvSpPr>
          <p:cNvPr id="13" name="正方形/長方形 12">
            <a:extLst>
              <a:ext uri="{FF2B5EF4-FFF2-40B4-BE49-F238E27FC236}">
                <a16:creationId xmlns:a16="http://schemas.microsoft.com/office/drawing/2014/main" id="{589A5A53-D9E4-442B-B9C5-9902EC0C6A5D}"/>
              </a:ext>
            </a:extLst>
          </p:cNvPr>
          <p:cNvSpPr/>
          <p:nvPr userDrawn="1"/>
        </p:nvSpPr>
        <p:spPr>
          <a:xfrm>
            <a:off x="3516262" y="6523871"/>
            <a:ext cx="2111475" cy="253916"/>
          </a:xfrm>
          <a:prstGeom prst="rect">
            <a:avLst/>
          </a:prstGeom>
        </p:spPr>
        <p:txBody>
          <a:bodyPr wrap="none">
            <a:spAutoFit/>
          </a:bodyPr>
          <a:lstStyle/>
          <a:p>
            <a:r>
              <a:rPr lang="en-US" altLang="ja-JP" sz="1050" b="1" i="0" dirty="0">
                <a:solidFill>
                  <a:schemeClr val="bg1"/>
                </a:solidFill>
                <a:effectLst/>
                <a:latin typeface="游ゴシック" panose="020B0400000000000000" pitchFamily="50" charset="-128"/>
                <a:ea typeface="游ゴシック" panose="020B0400000000000000" pitchFamily="50" charset="-128"/>
              </a:rPr>
              <a:t>KAKEHASHI SKYSOLUTIONS</a:t>
            </a:r>
            <a:endParaRPr lang="ja-JP" altLang="en-US" sz="1050" b="1" dirty="0">
              <a:solidFill>
                <a:schemeClr val="bg1"/>
              </a:solidFill>
              <a:latin typeface="游ゴシック" panose="020B0400000000000000" pitchFamily="50" charset="-128"/>
              <a:ea typeface="游ゴシック" panose="020B0400000000000000" pitchFamily="50" charset="-128"/>
            </a:endParaRPr>
          </a:p>
        </p:txBody>
      </p:sp>
      <p:sp>
        <p:nvSpPr>
          <p:cNvPr id="14" name="ブローチ 13">
            <a:extLst>
              <a:ext uri="{FF2B5EF4-FFF2-40B4-BE49-F238E27FC236}">
                <a16:creationId xmlns:a16="http://schemas.microsoft.com/office/drawing/2014/main" id="{0D94AE17-7B03-4600-AFD4-E400CF4F69C4}"/>
              </a:ext>
            </a:extLst>
          </p:cNvPr>
          <p:cNvSpPr/>
          <p:nvPr userDrawn="1"/>
        </p:nvSpPr>
        <p:spPr>
          <a:xfrm>
            <a:off x="241300" y="200412"/>
            <a:ext cx="8648700" cy="6292462"/>
          </a:xfrm>
          <a:prstGeom prst="plaque">
            <a:avLst>
              <a:gd name="adj" fmla="val 903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円弧 14">
            <a:extLst>
              <a:ext uri="{FF2B5EF4-FFF2-40B4-BE49-F238E27FC236}">
                <a16:creationId xmlns:a16="http://schemas.microsoft.com/office/drawing/2014/main" id="{40EBBDAF-A551-424B-A332-CA7E40F1EB41}"/>
              </a:ext>
            </a:extLst>
          </p:cNvPr>
          <p:cNvSpPr/>
          <p:nvPr userDrawn="1"/>
        </p:nvSpPr>
        <p:spPr>
          <a:xfrm rot="6280678">
            <a:off x="-175829" y="-249823"/>
            <a:ext cx="932954" cy="1028237"/>
          </a:xfrm>
          <a:prstGeom prst="arc">
            <a:avLst>
              <a:gd name="adj1" fmla="val 14925939"/>
              <a:gd name="adj2" fmla="val 21035979"/>
            </a:avLst>
          </a:prstGeom>
          <a:ln w="38100"/>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16" name="円弧 15">
            <a:extLst>
              <a:ext uri="{FF2B5EF4-FFF2-40B4-BE49-F238E27FC236}">
                <a16:creationId xmlns:a16="http://schemas.microsoft.com/office/drawing/2014/main" id="{295538B7-CAC7-4F2E-99DA-BE79D00D1048}"/>
              </a:ext>
            </a:extLst>
          </p:cNvPr>
          <p:cNvSpPr/>
          <p:nvPr userDrawn="1"/>
        </p:nvSpPr>
        <p:spPr>
          <a:xfrm rot="11503583">
            <a:off x="8351531" y="-310927"/>
            <a:ext cx="964595" cy="1069890"/>
          </a:xfrm>
          <a:prstGeom prst="arc">
            <a:avLst>
              <a:gd name="adj1" fmla="val 15107904"/>
              <a:gd name="adj2" fmla="val 21035979"/>
            </a:avLst>
          </a:prstGeom>
          <a:ln w="38100"/>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18" name="円弧 17">
            <a:extLst>
              <a:ext uri="{FF2B5EF4-FFF2-40B4-BE49-F238E27FC236}">
                <a16:creationId xmlns:a16="http://schemas.microsoft.com/office/drawing/2014/main" id="{09E2B090-1D20-4C85-9126-26FF8292CA3A}"/>
              </a:ext>
            </a:extLst>
          </p:cNvPr>
          <p:cNvSpPr/>
          <p:nvPr userDrawn="1"/>
        </p:nvSpPr>
        <p:spPr>
          <a:xfrm rot="17295820">
            <a:off x="8295254" y="5932418"/>
            <a:ext cx="1128517" cy="1069890"/>
          </a:xfrm>
          <a:prstGeom prst="arc">
            <a:avLst>
              <a:gd name="adj1" fmla="val 15107904"/>
              <a:gd name="adj2" fmla="val 20700557"/>
            </a:avLst>
          </a:prstGeom>
          <a:ln w="38100"/>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19" name="円弧 18">
            <a:extLst>
              <a:ext uri="{FF2B5EF4-FFF2-40B4-BE49-F238E27FC236}">
                <a16:creationId xmlns:a16="http://schemas.microsoft.com/office/drawing/2014/main" id="{A60FA20F-4886-428D-AFD9-C27B33B4C9A5}"/>
              </a:ext>
            </a:extLst>
          </p:cNvPr>
          <p:cNvSpPr/>
          <p:nvPr userDrawn="1"/>
        </p:nvSpPr>
        <p:spPr>
          <a:xfrm rot="900000">
            <a:off x="-300167" y="5935593"/>
            <a:ext cx="1128517" cy="1069890"/>
          </a:xfrm>
          <a:prstGeom prst="arc">
            <a:avLst>
              <a:gd name="adj1" fmla="val 15150240"/>
              <a:gd name="adj2" fmla="val 20893425"/>
            </a:avLst>
          </a:prstGeom>
          <a:ln w="38100"/>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cxnSp>
        <p:nvCxnSpPr>
          <p:cNvPr id="21" name="直線コネクタ 20">
            <a:extLst>
              <a:ext uri="{FF2B5EF4-FFF2-40B4-BE49-F238E27FC236}">
                <a16:creationId xmlns:a16="http://schemas.microsoft.com/office/drawing/2014/main" id="{414BBCA1-0B79-4C55-8C21-628341A50DF5}"/>
              </a:ext>
            </a:extLst>
          </p:cNvPr>
          <p:cNvCxnSpPr/>
          <p:nvPr userDrawn="1"/>
        </p:nvCxnSpPr>
        <p:spPr>
          <a:xfrm>
            <a:off x="1015897" y="202704"/>
            <a:ext cx="7112205"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4" name="直線コネクタ 23">
            <a:extLst>
              <a:ext uri="{FF2B5EF4-FFF2-40B4-BE49-F238E27FC236}">
                <a16:creationId xmlns:a16="http://schemas.microsoft.com/office/drawing/2014/main" id="{219BA73F-C3C3-46AB-AF5E-0C1AA93C4F94}"/>
              </a:ext>
            </a:extLst>
          </p:cNvPr>
          <p:cNvCxnSpPr/>
          <p:nvPr userDrawn="1"/>
        </p:nvCxnSpPr>
        <p:spPr>
          <a:xfrm>
            <a:off x="1015897" y="6492874"/>
            <a:ext cx="7112205"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5" name="直線コネクタ 24">
            <a:extLst>
              <a:ext uri="{FF2B5EF4-FFF2-40B4-BE49-F238E27FC236}">
                <a16:creationId xmlns:a16="http://schemas.microsoft.com/office/drawing/2014/main" id="{9F62AC45-D627-4D0B-A0FC-3EDF08B4810A}"/>
              </a:ext>
            </a:extLst>
          </p:cNvPr>
          <p:cNvCxnSpPr>
            <a:cxnSpLocks/>
          </p:cNvCxnSpPr>
          <p:nvPr userDrawn="1"/>
        </p:nvCxnSpPr>
        <p:spPr>
          <a:xfrm flipV="1">
            <a:off x="241300" y="950414"/>
            <a:ext cx="0" cy="481346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8" name="直線コネクタ 27">
            <a:extLst>
              <a:ext uri="{FF2B5EF4-FFF2-40B4-BE49-F238E27FC236}">
                <a16:creationId xmlns:a16="http://schemas.microsoft.com/office/drawing/2014/main" id="{7D99BEFA-59A9-4260-B1F7-9F232B3CD9FD}"/>
              </a:ext>
            </a:extLst>
          </p:cNvPr>
          <p:cNvCxnSpPr>
            <a:cxnSpLocks/>
          </p:cNvCxnSpPr>
          <p:nvPr userDrawn="1"/>
        </p:nvCxnSpPr>
        <p:spPr>
          <a:xfrm flipV="1">
            <a:off x="8890000" y="950414"/>
            <a:ext cx="0" cy="481346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238080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8A654AD3-514E-5817-4536-93F929F4AF91}"/>
              </a:ext>
            </a:extLst>
          </p:cNvPr>
          <p:cNvSpPr txBox="1"/>
          <p:nvPr/>
        </p:nvSpPr>
        <p:spPr>
          <a:xfrm>
            <a:off x="552568" y="1343709"/>
            <a:ext cx="8038864" cy="1851084"/>
          </a:xfrm>
          <a:prstGeom prst="rect">
            <a:avLst/>
          </a:prstGeom>
          <a:noFill/>
        </p:spPr>
        <p:txBody>
          <a:bodyPr wrap="square" rtlCol="0">
            <a:spAutoFit/>
          </a:bodyPr>
          <a:lstStyle/>
          <a:p>
            <a:pPr algn="ctr">
              <a:lnSpc>
                <a:spcPct val="150000"/>
              </a:lnSpc>
            </a:pPr>
            <a:r>
              <a:rPr lang="ja-JP" altLang="en-US" sz="4000" b="1" dirty="0">
                <a:latin typeface="游ゴシック" panose="020B0400000000000000" pitchFamily="50" charset="-128"/>
              </a:rPr>
              <a:t>内定者ひろば</a:t>
            </a:r>
            <a:endParaRPr lang="en-US" altLang="ja-JP" sz="4000" b="1" dirty="0">
              <a:latin typeface="游ゴシック" panose="020B0400000000000000" pitchFamily="50" charset="-128"/>
            </a:endParaRPr>
          </a:p>
          <a:p>
            <a:pPr algn="ctr">
              <a:lnSpc>
                <a:spcPct val="150000"/>
              </a:lnSpc>
            </a:pPr>
            <a:r>
              <a:rPr lang="ja-JP" altLang="en-US" sz="4000" b="1" dirty="0">
                <a:latin typeface="游ゴシック" panose="020B0400000000000000" pitchFamily="50" charset="-128"/>
              </a:rPr>
              <a:t>「パルス」「トーク」の説明</a:t>
            </a:r>
            <a:endParaRPr lang="en-US" altLang="ja-JP" sz="4000" b="1" dirty="0">
              <a:latin typeface="游ゴシック" panose="020B0400000000000000" pitchFamily="50" charset="-128"/>
            </a:endParaRPr>
          </a:p>
        </p:txBody>
      </p:sp>
      <p:grpSp>
        <p:nvGrpSpPr>
          <p:cNvPr id="6" name="グループ化 5">
            <a:extLst>
              <a:ext uri="{FF2B5EF4-FFF2-40B4-BE49-F238E27FC236}">
                <a16:creationId xmlns:a16="http://schemas.microsoft.com/office/drawing/2014/main" id="{FFA63311-A63A-8F90-68DB-9520EBAFD5CF}"/>
              </a:ext>
            </a:extLst>
          </p:cNvPr>
          <p:cNvGrpSpPr/>
          <p:nvPr/>
        </p:nvGrpSpPr>
        <p:grpSpPr>
          <a:xfrm>
            <a:off x="3240211" y="3429000"/>
            <a:ext cx="2435617" cy="2156146"/>
            <a:chOff x="3353227" y="3429000"/>
            <a:chExt cx="2435617" cy="2156146"/>
          </a:xfrm>
        </p:grpSpPr>
        <p:pic>
          <p:nvPicPr>
            <p:cNvPr id="2" name="図 1">
              <a:extLst>
                <a:ext uri="{FF2B5EF4-FFF2-40B4-BE49-F238E27FC236}">
                  <a16:creationId xmlns:a16="http://schemas.microsoft.com/office/drawing/2014/main" id="{8C222C9F-119C-A3B8-947B-5AFFC9A23A46}"/>
                </a:ext>
              </a:extLst>
            </p:cNvPr>
            <p:cNvPicPr>
              <a:picLocks noChangeAspect="1"/>
            </p:cNvPicPr>
            <p:nvPr/>
          </p:nvPicPr>
          <p:blipFill>
            <a:blip r:embed="rId2"/>
            <a:stretch>
              <a:fillRect/>
            </a:stretch>
          </p:blipFill>
          <p:spPr>
            <a:xfrm>
              <a:off x="3848313" y="3429000"/>
              <a:ext cx="1940531" cy="2156146"/>
            </a:xfrm>
            <a:prstGeom prst="rect">
              <a:avLst/>
            </a:prstGeom>
          </p:spPr>
        </p:pic>
        <p:pic>
          <p:nvPicPr>
            <p:cNvPr id="5" name="図 4">
              <a:extLst>
                <a:ext uri="{FF2B5EF4-FFF2-40B4-BE49-F238E27FC236}">
                  <a16:creationId xmlns:a16="http://schemas.microsoft.com/office/drawing/2014/main" id="{97DBB5CB-2234-F99C-79DC-259623F38E88}"/>
                </a:ext>
              </a:extLst>
            </p:cNvPr>
            <p:cNvPicPr>
              <a:picLocks noChangeAspect="1"/>
            </p:cNvPicPr>
            <p:nvPr/>
          </p:nvPicPr>
          <p:blipFill>
            <a:blip r:embed="rId3"/>
            <a:stretch>
              <a:fillRect/>
            </a:stretch>
          </p:blipFill>
          <p:spPr>
            <a:xfrm>
              <a:off x="3353227" y="3576691"/>
              <a:ext cx="1143000" cy="1143000"/>
            </a:xfrm>
            <a:prstGeom prst="rect">
              <a:avLst/>
            </a:prstGeom>
          </p:spPr>
        </p:pic>
      </p:grpSp>
    </p:spTree>
    <p:extLst>
      <p:ext uri="{BB962C8B-B14F-4D97-AF65-F5344CB8AC3E}">
        <p14:creationId xmlns:p14="http://schemas.microsoft.com/office/powerpoint/2010/main" val="42331263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53B8C4D1-38B3-C2EB-5BA0-A8258D9D5E4E}"/>
              </a:ext>
            </a:extLst>
          </p:cNvPr>
          <p:cNvSpPr txBox="1"/>
          <p:nvPr/>
        </p:nvSpPr>
        <p:spPr>
          <a:xfrm>
            <a:off x="539868" y="1178609"/>
            <a:ext cx="8038864" cy="1499321"/>
          </a:xfrm>
          <a:prstGeom prst="rect">
            <a:avLst/>
          </a:prstGeom>
          <a:noFill/>
        </p:spPr>
        <p:txBody>
          <a:bodyPr wrap="square" rtlCol="0">
            <a:spAutoFit/>
          </a:bodyPr>
          <a:lstStyle/>
          <a:p>
            <a:pPr algn="ctr">
              <a:lnSpc>
                <a:spcPct val="150000"/>
              </a:lnSpc>
            </a:pPr>
            <a:r>
              <a:rPr lang="ja-JP" altLang="en-US" sz="3200" b="1" dirty="0">
                <a:latin typeface="游ゴシック" panose="020B0400000000000000" pitchFamily="50" charset="-128"/>
              </a:rPr>
              <a:t>今後は内定者ひろばアプリを活用して</a:t>
            </a:r>
            <a:endParaRPr lang="en-US" altLang="ja-JP" sz="3200" b="1" dirty="0">
              <a:latin typeface="游ゴシック" panose="020B0400000000000000" pitchFamily="50" charset="-128"/>
            </a:endParaRPr>
          </a:p>
          <a:p>
            <a:pPr algn="ctr">
              <a:lnSpc>
                <a:spcPct val="150000"/>
              </a:lnSpc>
            </a:pPr>
            <a:r>
              <a:rPr lang="ja-JP" altLang="en-US" sz="3200" b="1" dirty="0">
                <a:latin typeface="游ゴシック" panose="020B0400000000000000" pitchFamily="50" charset="-128"/>
              </a:rPr>
              <a:t>ご連絡します！</a:t>
            </a:r>
            <a:endParaRPr lang="en-US" altLang="ja-JP" sz="3200" b="1" dirty="0">
              <a:latin typeface="游ゴシック" panose="020B0400000000000000" pitchFamily="50" charset="-128"/>
            </a:endParaRPr>
          </a:p>
        </p:txBody>
      </p:sp>
      <p:sp>
        <p:nvSpPr>
          <p:cNvPr id="5" name="テキスト ボックス 4">
            <a:extLst>
              <a:ext uri="{FF2B5EF4-FFF2-40B4-BE49-F238E27FC236}">
                <a16:creationId xmlns:a16="http://schemas.microsoft.com/office/drawing/2014/main" id="{96BCF36F-1D3C-F6AB-8FC8-8BE593C97ED4}"/>
              </a:ext>
            </a:extLst>
          </p:cNvPr>
          <p:cNvSpPr txBox="1"/>
          <p:nvPr/>
        </p:nvSpPr>
        <p:spPr>
          <a:xfrm>
            <a:off x="4197468" y="3429000"/>
            <a:ext cx="5111632" cy="1701556"/>
          </a:xfrm>
          <a:prstGeom prst="rect">
            <a:avLst/>
          </a:prstGeom>
          <a:noFill/>
        </p:spPr>
        <p:txBody>
          <a:bodyPr wrap="square" rtlCol="0">
            <a:spAutoFit/>
          </a:bodyPr>
          <a:lstStyle/>
          <a:p>
            <a:pPr>
              <a:lnSpc>
                <a:spcPct val="150000"/>
              </a:lnSpc>
            </a:pPr>
            <a:r>
              <a:rPr lang="ja-JP" altLang="en-US" sz="2400" b="1" dirty="0">
                <a:latin typeface="游ゴシック" panose="020B0400000000000000" pitchFamily="50" charset="-128"/>
              </a:rPr>
              <a:t>✓お互いのことが分かる！</a:t>
            </a:r>
            <a:endParaRPr lang="en-US" altLang="ja-JP" sz="2400" b="1" dirty="0">
              <a:latin typeface="游ゴシック" panose="020B0400000000000000" pitchFamily="50" charset="-128"/>
            </a:endParaRPr>
          </a:p>
          <a:p>
            <a:pPr>
              <a:lnSpc>
                <a:spcPct val="150000"/>
              </a:lnSpc>
            </a:pPr>
            <a:r>
              <a:rPr lang="ja-JP" altLang="en-US" sz="2400" b="1" dirty="0">
                <a:latin typeface="游ゴシック" panose="020B0400000000000000" pitchFamily="50" charset="-128"/>
              </a:rPr>
              <a:t>✓仕事の様子が分かる！</a:t>
            </a:r>
            <a:endParaRPr lang="en-US" altLang="ja-JP" sz="2400" b="1" dirty="0">
              <a:latin typeface="游ゴシック" panose="020B0400000000000000" pitchFamily="50" charset="-128"/>
            </a:endParaRPr>
          </a:p>
          <a:p>
            <a:pPr>
              <a:lnSpc>
                <a:spcPct val="150000"/>
              </a:lnSpc>
            </a:pPr>
            <a:r>
              <a:rPr lang="ja-JP" altLang="en-US" sz="2400" b="1" dirty="0">
                <a:latin typeface="游ゴシック" panose="020B0400000000000000" pitchFamily="50" charset="-128"/>
              </a:rPr>
              <a:t>✓手軽に連絡が見れる！</a:t>
            </a:r>
            <a:endParaRPr lang="en-US" altLang="ja-JP" sz="2400" b="1" dirty="0">
              <a:latin typeface="游ゴシック" panose="020B0400000000000000" pitchFamily="50" charset="-128"/>
            </a:endParaRPr>
          </a:p>
        </p:txBody>
      </p:sp>
      <p:pic>
        <p:nvPicPr>
          <p:cNvPr id="7" name="図 6">
            <a:extLst>
              <a:ext uri="{FF2B5EF4-FFF2-40B4-BE49-F238E27FC236}">
                <a16:creationId xmlns:a16="http://schemas.microsoft.com/office/drawing/2014/main" id="{E896AF33-C54A-B156-3686-56765CC11CE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4627" y="2844799"/>
            <a:ext cx="3471973" cy="3359187"/>
          </a:xfrm>
          <a:prstGeom prst="rect">
            <a:avLst/>
          </a:prstGeom>
        </p:spPr>
      </p:pic>
    </p:spTree>
    <p:extLst>
      <p:ext uri="{BB962C8B-B14F-4D97-AF65-F5344CB8AC3E}">
        <p14:creationId xmlns:p14="http://schemas.microsoft.com/office/powerpoint/2010/main" val="19274116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タイトル 1">
            <a:extLst>
              <a:ext uri="{FF2B5EF4-FFF2-40B4-BE49-F238E27FC236}">
                <a16:creationId xmlns:a16="http://schemas.microsoft.com/office/drawing/2014/main" id="{4093E28B-E383-16EA-2CE6-75579EED64EC}"/>
              </a:ext>
            </a:extLst>
          </p:cNvPr>
          <p:cNvSpPr txBox="1">
            <a:spLocks/>
          </p:cNvSpPr>
          <p:nvPr/>
        </p:nvSpPr>
        <p:spPr>
          <a:xfrm>
            <a:off x="672476" y="893746"/>
            <a:ext cx="7777936" cy="41486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2000" kern="1200">
                <a:solidFill>
                  <a:schemeClr val="tx1"/>
                </a:solidFill>
                <a:latin typeface="+mj-lt"/>
                <a:ea typeface="+mj-ea"/>
                <a:cs typeface="+mj-cs"/>
              </a:defRPr>
            </a:lvl1pPr>
          </a:lstStyle>
          <a:p>
            <a:endParaRPr lang="ja-JP" altLang="en-US" sz="1600" b="1" dirty="0">
              <a:latin typeface="+mj-ea"/>
            </a:endParaRPr>
          </a:p>
        </p:txBody>
      </p:sp>
      <p:sp>
        <p:nvSpPr>
          <p:cNvPr id="99" name="正方形/長方形 98">
            <a:extLst>
              <a:ext uri="{FF2B5EF4-FFF2-40B4-BE49-F238E27FC236}">
                <a16:creationId xmlns:a16="http://schemas.microsoft.com/office/drawing/2014/main" id="{B13D6E4B-56B1-C812-876A-AAFD8437EFBA}"/>
              </a:ext>
            </a:extLst>
          </p:cNvPr>
          <p:cNvSpPr/>
          <p:nvPr/>
        </p:nvSpPr>
        <p:spPr>
          <a:xfrm>
            <a:off x="3005203" y="416373"/>
            <a:ext cx="5816191" cy="5735609"/>
          </a:xfrm>
          <a:prstGeom prst="rect">
            <a:avLst/>
          </a:prstGeom>
          <a:noFill/>
        </p:spPr>
        <p:txBody>
          <a:bodyPr wrap="square">
            <a:spAutoFit/>
          </a:bodyPr>
          <a:lstStyle/>
          <a:p>
            <a:pPr>
              <a:lnSpc>
                <a:spcPct val="150000"/>
              </a:lnSpc>
            </a:pPr>
            <a:r>
              <a:rPr lang="ja-JP" altLang="en-US" b="1" dirty="0">
                <a:latin typeface="+mn-ea"/>
              </a:rPr>
              <a:t>■機能について</a:t>
            </a:r>
            <a:endParaRPr lang="en-US" altLang="ja-JP" b="1" dirty="0">
              <a:latin typeface="+mn-ea"/>
            </a:endParaRPr>
          </a:p>
          <a:p>
            <a:pPr>
              <a:lnSpc>
                <a:spcPct val="150000"/>
              </a:lnSpc>
            </a:pPr>
            <a:r>
              <a:rPr lang="ja-JP" altLang="en-US" sz="1600" b="1" dirty="0">
                <a:latin typeface="+mn-ea"/>
              </a:rPr>
              <a:t>隔週に</a:t>
            </a:r>
            <a:r>
              <a:rPr lang="en-US" altLang="ja-JP" sz="1600" b="1" dirty="0">
                <a:latin typeface="+mn-ea"/>
              </a:rPr>
              <a:t>1</a:t>
            </a:r>
            <a:r>
              <a:rPr lang="ja-JP" altLang="en-US" sz="1600" b="1" dirty="0">
                <a:latin typeface="+mn-ea"/>
              </a:rPr>
              <a:t>回（第一金曜日、第三金曜日）「パルス」に</a:t>
            </a:r>
            <a:endParaRPr lang="en-US" altLang="ja-JP" sz="1600" b="1" dirty="0">
              <a:latin typeface="+mn-ea"/>
            </a:endParaRPr>
          </a:p>
          <a:p>
            <a:pPr>
              <a:lnSpc>
                <a:spcPct val="150000"/>
              </a:lnSpc>
            </a:pPr>
            <a:r>
              <a:rPr lang="ja-JP" altLang="en-US" sz="1600" b="1" dirty="0">
                <a:latin typeface="+mn-ea"/>
              </a:rPr>
              <a:t>簡単な質問が届きます。</a:t>
            </a:r>
            <a:endParaRPr lang="en-US" altLang="ja-JP" sz="1600" b="1" dirty="0">
              <a:latin typeface="+mn-ea"/>
            </a:endParaRPr>
          </a:p>
          <a:p>
            <a:pPr>
              <a:lnSpc>
                <a:spcPct val="150000"/>
              </a:lnSpc>
            </a:pPr>
            <a:r>
              <a:rPr lang="ja-JP" altLang="en-US" sz="1600" b="1" dirty="0">
                <a:latin typeface="+mn-ea"/>
              </a:rPr>
              <a:t>「トーク」では連絡ツールとして相互にやり取りが可能。</a:t>
            </a:r>
            <a:endParaRPr lang="en-US" altLang="ja-JP" sz="1600" b="1" dirty="0">
              <a:latin typeface="+mn-ea"/>
            </a:endParaRPr>
          </a:p>
          <a:p>
            <a:pPr>
              <a:lnSpc>
                <a:spcPct val="150000"/>
              </a:lnSpc>
            </a:pPr>
            <a:endParaRPr lang="en-US" altLang="ja-JP" b="1" dirty="0">
              <a:latin typeface="+mn-ea"/>
            </a:endParaRPr>
          </a:p>
          <a:p>
            <a:pPr>
              <a:lnSpc>
                <a:spcPct val="150000"/>
              </a:lnSpc>
            </a:pPr>
            <a:r>
              <a:rPr lang="ja-JP" altLang="en-US" b="1" dirty="0">
                <a:latin typeface="+mn-ea"/>
              </a:rPr>
              <a:t>■やっていただきたいこと</a:t>
            </a:r>
            <a:endParaRPr lang="en-US" altLang="ja-JP" b="1" dirty="0">
              <a:latin typeface="+mn-ea"/>
            </a:endParaRPr>
          </a:p>
          <a:p>
            <a:pPr>
              <a:lnSpc>
                <a:spcPct val="150000"/>
              </a:lnSpc>
            </a:pPr>
            <a:r>
              <a:rPr lang="ja-JP" altLang="en-US" sz="1600" b="1" dirty="0">
                <a:latin typeface="+mn-ea"/>
              </a:rPr>
              <a:t>「パルス」は内定者同士、社員と内定者同士がよりお互いを知るために活用をしていきますので、近況や興味のあることについて入力をお願いいたします。</a:t>
            </a:r>
            <a:endParaRPr lang="en-US" altLang="ja-JP" b="1" dirty="0">
              <a:latin typeface="+mn-ea"/>
            </a:endParaRPr>
          </a:p>
          <a:p>
            <a:pPr>
              <a:lnSpc>
                <a:spcPct val="150000"/>
              </a:lnSpc>
            </a:pPr>
            <a:r>
              <a:rPr lang="ja-JP" altLang="en-US" sz="1600" b="1" dirty="0">
                <a:latin typeface="+mn-ea"/>
              </a:rPr>
              <a:t>社員からは業務のことを中心に投稿をするので、入社までの</a:t>
            </a:r>
            <a:endParaRPr lang="en-US" altLang="ja-JP" sz="1600" b="1" dirty="0">
              <a:latin typeface="+mn-ea"/>
            </a:endParaRPr>
          </a:p>
          <a:p>
            <a:pPr>
              <a:lnSpc>
                <a:spcPct val="150000"/>
              </a:lnSpc>
            </a:pPr>
            <a:r>
              <a:rPr lang="ja-JP" altLang="en-US" sz="1600" b="1" dirty="0">
                <a:latin typeface="+mn-ea"/>
              </a:rPr>
              <a:t>会社の様子を知るためのツールとしてご活用ください。</a:t>
            </a:r>
            <a:endParaRPr lang="en-US" altLang="ja-JP" sz="1600" b="1" dirty="0">
              <a:latin typeface="+mn-ea"/>
            </a:endParaRPr>
          </a:p>
          <a:p>
            <a:pPr>
              <a:lnSpc>
                <a:spcPct val="150000"/>
              </a:lnSpc>
            </a:pPr>
            <a:endParaRPr lang="en-US" altLang="ja-JP" sz="1600" b="1" dirty="0">
              <a:latin typeface="+mn-ea"/>
            </a:endParaRPr>
          </a:p>
          <a:p>
            <a:pPr>
              <a:lnSpc>
                <a:spcPct val="150000"/>
              </a:lnSpc>
            </a:pPr>
            <a:r>
              <a:rPr lang="ja-JP" altLang="en-US" sz="1600" b="1" dirty="0">
                <a:latin typeface="+mn-ea"/>
              </a:rPr>
              <a:t>また、懇親会や連絡事項については「トーク」の</a:t>
            </a:r>
            <a:endParaRPr lang="en-US" altLang="ja-JP" sz="1600" b="1" dirty="0">
              <a:latin typeface="+mn-ea"/>
            </a:endParaRPr>
          </a:p>
          <a:p>
            <a:pPr>
              <a:lnSpc>
                <a:spcPct val="150000"/>
              </a:lnSpc>
            </a:pPr>
            <a:r>
              <a:rPr lang="ja-JP" altLang="en-US" sz="1600" b="1" dirty="0">
                <a:latin typeface="+mn-ea"/>
              </a:rPr>
              <a:t>「お知らせ掲示板」から連絡をします。</a:t>
            </a:r>
            <a:endParaRPr lang="en-US" altLang="ja-JP" sz="1600" b="1" dirty="0">
              <a:latin typeface="+mn-ea"/>
            </a:endParaRPr>
          </a:p>
          <a:p>
            <a:pPr>
              <a:lnSpc>
                <a:spcPct val="150000"/>
              </a:lnSpc>
            </a:pPr>
            <a:r>
              <a:rPr lang="ja-JP" altLang="en-US" sz="1600" b="1" dirty="0">
                <a:solidFill>
                  <a:srgbClr val="FF0000"/>
                </a:solidFill>
                <a:latin typeface="+mn-ea"/>
              </a:rPr>
              <a:t>通知が来たら必ず確認・必要な場合は返信をしてください！</a:t>
            </a:r>
            <a:endParaRPr lang="en-US" altLang="ja-JP" sz="1600" b="1" dirty="0">
              <a:solidFill>
                <a:srgbClr val="FF0000"/>
              </a:solidFill>
              <a:latin typeface="+mn-ea"/>
            </a:endParaRPr>
          </a:p>
        </p:txBody>
      </p:sp>
      <p:sp>
        <p:nvSpPr>
          <p:cNvPr id="109" name="正方形/長方形 108">
            <a:extLst>
              <a:ext uri="{FF2B5EF4-FFF2-40B4-BE49-F238E27FC236}">
                <a16:creationId xmlns:a16="http://schemas.microsoft.com/office/drawing/2014/main" id="{F4310BD0-80EC-EF57-5F8C-8E52AC65D578}"/>
              </a:ext>
            </a:extLst>
          </p:cNvPr>
          <p:cNvSpPr/>
          <p:nvPr/>
        </p:nvSpPr>
        <p:spPr>
          <a:xfrm>
            <a:off x="711394" y="1657164"/>
            <a:ext cx="1826141" cy="338554"/>
          </a:xfrm>
          <a:prstGeom prst="rect">
            <a:avLst/>
          </a:prstGeom>
          <a:solidFill>
            <a:schemeClr val="bg1"/>
          </a:solidFill>
        </p:spPr>
        <p:txBody>
          <a:bodyPr wrap="none">
            <a:spAutoFit/>
          </a:bodyPr>
          <a:lstStyle/>
          <a:p>
            <a:pPr algn="ctr"/>
            <a:r>
              <a:rPr lang="ja-JP" altLang="en-US" sz="800" b="1" dirty="0">
                <a:latin typeface="+mn-ea"/>
              </a:rPr>
              <a:t>学業おつかれさまです！</a:t>
            </a:r>
            <a:endParaRPr lang="en-US" altLang="ja-JP" sz="800" b="1" dirty="0">
              <a:latin typeface="+mn-ea"/>
            </a:endParaRPr>
          </a:p>
          <a:p>
            <a:pPr algn="ctr"/>
            <a:r>
              <a:rPr lang="ja-JP" altLang="en-US" sz="800" b="1" dirty="0">
                <a:latin typeface="+mn-ea"/>
              </a:rPr>
              <a:t>最近のニュースを教えてください！</a:t>
            </a:r>
            <a:endParaRPr lang="en-US" altLang="ja-JP" sz="800" b="1" dirty="0">
              <a:latin typeface="+mn-ea"/>
            </a:endParaRPr>
          </a:p>
        </p:txBody>
      </p:sp>
      <p:grpSp>
        <p:nvGrpSpPr>
          <p:cNvPr id="110" name="グループ化 109">
            <a:extLst>
              <a:ext uri="{FF2B5EF4-FFF2-40B4-BE49-F238E27FC236}">
                <a16:creationId xmlns:a16="http://schemas.microsoft.com/office/drawing/2014/main" id="{9BDFF809-D575-0F58-EE24-AECAE1BA864B}"/>
              </a:ext>
            </a:extLst>
          </p:cNvPr>
          <p:cNvGrpSpPr/>
          <p:nvPr/>
        </p:nvGrpSpPr>
        <p:grpSpPr>
          <a:xfrm>
            <a:off x="334150" y="780617"/>
            <a:ext cx="2603393" cy="5247783"/>
            <a:chOff x="239823" y="991628"/>
            <a:chExt cx="2603393" cy="5247783"/>
          </a:xfrm>
        </p:grpSpPr>
        <p:pic>
          <p:nvPicPr>
            <p:cNvPr id="111" name="図 110">
              <a:extLst>
                <a:ext uri="{FF2B5EF4-FFF2-40B4-BE49-F238E27FC236}">
                  <a16:creationId xmlns:a16="http://schemas.microsoft.com/office/drawing/2014/main" id="{C0BDF3D0-7325-C6CC-699E-F6F6E2EDAE18}"/>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39823" y="991628"/>
              <a:ext cx="2603393" cy="5247783"/>
            </a:xfrm>
            <a:prstGeom prst="rect">
              <a:avLst/>
            </a:prstGeom>
          </p:spPr>
        </p:pic>
        <p:pic>
          <p:nvPicPr>
            <p:cNvPr id="112" name="図 111">
              <a:extLst>
                <a:ext uri="{FF2B5EF4-FFF2-40B4-BE49-F238E27FC236}">
                  <a16:creationId xmlns:a16="http://schemas.microsoft.com/office/drawing/2014/main" id="{AC299DF2-D335-2387-09E0-4E63079B0846}"/>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t="5334" b="6113"/>
            <a:stretch/>
          </p:blipFill>
          <p:spPr>
            <a:xfrm>
              <a:off x="414288" y="1383143"/>
              <a:ext cx="2293809" cy="4395865"/>
            </a:xfrm>
            <a:prstGeom prst="rect">
              <a:avLst/>
            </a:prstGeom>
          </p:spPr>
        </p:pic>
      </p:grpSp>
    </p:spTree>
    <p:extLst>
      <p:ext uri="{BB962C8B-B14F-4D97-AF65-F5344CB8AC3E}">
        <p14:creationId xmlns:p14="http://schemas.microsoft.com/office/powerpoint/2010/main" val="16118519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5101B350-AFAE-C913-6B14-5F915EFE30B1}"/>
              </a:ext>
            </a:extLst>
          </p:cNvPr>
          <p:cNvSpPr txBox="1"/>
          <p:nvPr/>
        </p:nvSpPr>
        <p:spPr>
          <a:xfrm>
            <a:off x="2690191" y="537693"/>
            <a:ext cx="3763618" cy="400110"/>
          </a:xfrm>
          <a:prstGeom prst="rect">
            <a:avLst/>
          </a:prstGeom>
          <a:noFill/>
          <a:ln>
            <a:noFill/>
          </a:ln>
        </p:spPr>
        <p:txBody>
          <a:bodyPr wrap="square" rtlCol="0">
            <a:spAutoFit/>
          </a:bodyPr>
          <a:lstStyle/>
          <a:p>
            <a:pPr algn="ctr"/>
            <a:r>
              <a:rPr lang="ja-JP" altLang="en-US" sz="2000" b="1" dirty="0">
                <a:latin typeface="游ゴシック" panose="020B0400000000000000" pitchFamily="50" charset="-128"/>
                <a:ea typeface="游ゴシック" panose="020B0400000000000000" pitchFamily="50" charset="-128"/>
              </a:rPr>
              <a:t>ご利用手順</a:t>
            </a:r>
          </a:p>
        </p:txBody>
      </p:sp>
      <p:sp>
        <p:nvSpPr>
          <p:cNvPr id="6" name="四角形: 角を丸くする 5">
            <a:extLst>
              <a:ext uri="{FF2B5EF4-FFF2-40B4-BE49-F238E27FC236}">
                <a16:creationId xmlns:a16="http://schemas.microsoft.com/office/drawing/2014/main" id="{D9454059-C470-3697-1FAA-1AD3B190D1D1}"/>
              </a:ext>
            </a:extLst>
          </p:cNvPr>
          <p:cNvSpPr/>
          <p:nvPr/>
        </p:nvSpPr>
        <p:spPr>
          <a:xfrm>
            <a:off x="3156154" y="478972"/>
            <a:ext cx="2824317" cy="458832"/>
          </a:xfrm>
          <a:prstGeom prst="round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a:p>
        </p:txBody>
      </p:sp>
      <p:sp>
        <p:nvSpPr>
          <p:cNvPr id="7" name="テキスト ボックス 6">
            <a:extLst>
              <a:ext uri="{FF2B5EF4-FFF2-40B4-BE49-F238E27FC236}">
                <a16:creationId xmlns:a16="http://schemas.microsoft.com/office/drawing/2014/main" id="{3552E4B8-AB3C-8339-B4F3-7A977CD933E3}"/>
              </a:ext>
            </a:extLst>
          </p:cNvPr>
          <p:cNvSpPr txBox="1"/>
          <p:nvPr/>
        </p:nvSpPr>
        <p:spPr>
          <a:xfrm>
            <a:off x="453177" y="1500459"/>
            <a:ext cx="8690823" cy="3833998"/>
          </a:xfrm>
          <a:prstGeom prst="rect">
            <a:avLst/>
          </a:prstGeom>
          <a:noFill/>
        </p:spPr>
        <p:txBody>
          <a:bodyPr wrap="square" rtlCol="0">
            <a:spAutoFit/>
          </a:bodyPr>
          <a:lstStyle/>
          <a:p>
            <a:pPr>
              <a:lnSpc>
                <a:spcPct val="150000"/>
              </a:lnSpc>
            </a:pPr>
            <a:r>
              <a:rPr lang="en-US" altLang="ja-JP" sz="2000" b="1" dirty="0">
                <a:latin typeface="游ゴシック" panose="020B0400000000000000" pitchFamily="50" charset="-128"/>
              </a:rPr>
              <a:t>STEP1.</a:t>
            </a:r>
            <a:r>
              <a:rPr lang="ja-JP" altLang="en-US" sz="2000" b="1" dirty="0">
                <a:latin typeface="游ゴシック" panose="020B0400000000000000" pitchFamily="50" charset="-128"/>
              </a:rPr>
              <a:t> </a:t>
            </a:r>
            <a:r>
              <a:rPr lang="ja-JP" altLang="en-US" sz="2800" b="1" dirty="0">
                <a:latin typeface="游ゴシック" panose="020B0400000000000000" pitchFamily="50" charset="-128"/>
              </a:rPr>
              <a:t>アプリをダウンロード</a:t>
            </a:r>
            <a:endParaRPr lang="en-US" altLang="ja-JP" sz="2800" b="1" dirty="0">
              <a:latin typeface="游ゴシック" panose="020B0400000000000000" pitchFamily="50" charset="-128"/>
            </a:endParaRPr>
          </a:p>
          <a:p>
            <a:pPr>
              <a:lnSpc>
                <a:spcPct val="150000"/>
              </a:lnSpc>
            </a:pPr>
            <a:endParaRPr lang="en-US" altLang="ja-JP" sz="1050" b="1" dirty="0">
              <a:latin typeface="游ゴシック" panose="020B0400000000000000" pitchFamily="50" charset="-128"/>
            </a:endParaRPr>
          </a:p>
          <a:p>
            <a:pPr>
              <a:lnSpc>
                <a:spcPct val="150000"/>
              </a:lnSpc>
            </a:pPr>
            <a:r>
              <a:rPr lang="en-US" altLang="ja-JP" sz="2000" b="1" dirty="0">
                <a:solidFill>
                  <a:srgbClr val="FF0000"/>
                </a:solidFill>
                <a:latin typeface="游ゴシック" panose="020B0400000000000000" pitchFamily="50" charset="-128"/>
              </a:rPr>
              <a:t>STEP2.</a:t>
            </a:r>
            <a:r>
              <a:rPr lang="en-US" altLang="ja-JP" sz="2800" b="1" dirty="0">
                <a:solidFill>
                  <a:srgbClr val="FF0000"/>
                </a:solidFill>
                <a:latin typeface="游ゴシック" panose="020B0400000000000000" pitchFamily="50" charset="-128"/>
              </a:rPr>
              <a:t> </a:t>
            </a:r>
            <a:r>
              <a:rPr lang="ja-JP" altLang="en-US" sz="2800" b="1" dirty="0">
                <a:solidFill>
                  <a:srgbClr val="FF0000"/>
                </a:solidFill>
                <a:latin typeface="游ゴシック" panose="020B0400000000000000" pitchFamily="50" charset="-128"/>
              </a:rPr>
              <a:t>ログイン　</a:t>
            </a:r>
            <a:r>
              <a:rPr lang="en-US" altLang="ja-JP" sz="2800" b="1" dirty="0">
                <a:solidFill>
                  <a:srgbClr val="FF0000"/>
                </a:solidFill>
                <a:latin typeface="游ゴシック" panose="020B0400000000000000" pitchFamily="50" charset="-128"/>
              </a:rPr>
              <a:t>(</a:t>
            </a:r>
            <a:r>
              <a:rPr lang="ja-JP" altLang="en-US" sz="2800" b="1" dirty="0">
                <a:solidFill>
                  <a:srgbClr val="FF0000"/>
                </a:solidFill>
                <a:latin typeface="游ゴシック" panose="020B0400000000000000" pitchFamily="50" charset="-128"/>
              </a:rPr>
              <a:t>本日</a:t>
            </a:r>
            <a:r>
              <a:rPr lang="en-US" altLang="ja-JP" sz="2800" b="1" dirty="0">
                <a:solidFill>
                  <a:srgbClr val="FF0000"/>
                </a:solidFill>
                <a:latin typeface="游ゴシック" panose="020B0400000000000000" pitchFamily="50" charset="-128"/>
              </a:rPr>
              <a:t>)</a:t>
            </a:r>
          </a:p>
          <a:p>
            <a:pPr>
              <a:lnSpc>
                <a:spcPct val="150000"/>
              </a:lnSpc>
            </a:pPr>
            <a:endParaRPr lang="en-US" altLang="ja-JP" sz="1050" b="1" dirty="0">
              <a:latin typeface="游ゴシック" panose="020B0400000000000000" pitchFamily="50" charset="-128"/>
            </a:endParaRPr>
          </a:p>
          <a:p>
            <a:pPr>
              <a:lnSpc>
                <a:spcPct val="150000"/>
              </a:lnSpc>
            </a:pPr>
            <a:r>
              <a:rPr lang="en-US" altLang="ja-JP" sz="2000" b="1" dirty="0">
                <a:latin typeface="游ゴシック" panose="020B0400000000000000" pitchFamily="50" charset="-128"/>
              </a:rPr>
              <a:t>STEP3.</a:t>
            </a:r>
            <a:r>
              <a:rPr lang="en-US" altLang="ja-JP" sz="2800" b="1" dirty="0">
                <a:latin typeface="游ゴシック" panose="020B0400000000000000" pitchFamily="50" charset="-128"/>
              </a:rPr>
              <a:t> </a:t>
            </a:r>
            <a:r>
              <a:rPr lang="ja-JP" altLang="en-US" sz="2800" b="1" dirty="0">
                <a:latin typeface="游ゴシック" panose="020B0400000000000000" pitchFamily="50" charset="-128"/>
              </a:rPr>
              <a:t>アイコンやプロフィールを登録しましょう！</a:t>
            </a:r>
            <a:endParaRPr lang="en-US" altLang="ja-JP" sz="2800" b="1" dirty="0">
              <a:latin typeface="游ゴシック" panose="020B0400000000000000" pitchFamily="50" charset="-128"/>
            </a:endParaRPr>
          </a:p>
          <a:p>
            <a:pPr>
              <a:lnSpc>
                <a:spcPct val="150000"/>
              </a:lnSpc>
            </a:pPr>
            <a:endParaRPr lang="en-US" altLang="ja-JP" sz="1100" b="1" dirty="0">
              <a:latin typeface="游ゴシック" panose="020B0400000000000000" pitchFamily="50" charset="-128"/>
            </a:endParaRPr>
          </a:p>
          <a:p>
            <a:pPr>
              <a:lnSpc>
                <a:spcPct val="150000"/>
              </a:lnSpc>
            </a:pPr>
            <a:r>
              <a:rPr lang="en-US" altLang="ja-JP" sz="2000" b="1" dirty="0">
                <a:latin typeface="游ゴシック" panose="020B0400000000000000" pitchFamily="50" charset="-128"/>
              </a:rPr>
              <a:t>STEP4.</a:t>
            </a:r>
            <a:r>
              <a:rPr lang="en-US" altLang="ja-JP" sz="2800" b="1" dirty="0">
                <a:latin typeface="游ゴシック" panose="020B0400000000000000" pitchFamily="50" charset="-128"/>
              </a:rPr>
              <a:t> </a:t>
            </a:r>
            <a:r>
              <a:rPr lang="ja-JP" altLang="en-US" sz="2800" b="1" dirty="0">
                <a:latin typeface="游ゴシック" panose="020B0400000000000000" pitchFamily="50" charset="-128"/>
              </a:rPr>
              <a:t>ご利用開始！</a:t>
            </a:r>
            <a:endParaRPr lang="en-US" altLang="ja-JP" sz="2800" b="1" dirty="0">
              <a:latin typeface="游ゴシック" panose="020B0400000000000000" pitchFamily="50" charset="-128"/>
            </a:endParaRPr>
          </a:p>
          <a:p>
            <a:pPr>
              <a:lnSpc>
                <a:spcPct val="150000"/>
              </a:lnSpc>
            </a:pPr>
            <a:r>
              <a:rPr lang="ja-JP" altLang="en-US" sz="2000" b="1" dirty="0">
                <a:latin typeface="游ゴシック" panose="020B0400000000000000" pitchFamily="50" charset="-128"/>
              </a:rPr>
              <a:t>（随時）パルスに答えたり、連絡を確認しましょう！</a:t>
            </a:r>
            <a:endParaRPr lang="en-US" altLang="ja-JP" sz="2000" b="1" dirty="0">
              <a:latin typeface="游ゴシック" panose="020B0400000000000000" pitchFamily="50" charset="-128"/>
            </a:endParaRPr>
          </a:p>
        </p:txBody>
      </p:sp>
      <p:sp>
        <p:nvSpPr>
          <p:cNvPr id="9" name="テキスト ボックス 8">
            <a:extLst>
              <a:ext uri="{FF2B5EF4-FFF2-40B4-BE49-F238E27FC236}">
                <a16:creationId xmlns:a16="http://schemas.microsoft.com/office/drawing/2014/main" id="{316F1EF0-E8E5-6918-0FE7-3189B993B576}"/>
              </a:ext>
            </a:extLst>
          </p:cNvPr>
          <p:cNvSpPr txBox="1"/>
          <p:nvPr/>
        </p:nvSpPr>
        <p:spPr>
          <a:xfrm>
            <a:off x="2690191" y="996524"/>
            <a:ext cx="3855390" cy="276999"/>
          </a:xfrm>
          <a:prstGeom prst="rect">
            <a:avLst/>
          </a:prstGeom>
          <a:noFill/>
        </p:spPr>
        <p:txBody>
          <a:bodyPr wrap="square">
            <a:spAutoFit/>
          </a:bodyPr>
          <a:lstStyle/>
          <a:p>
            <a:pPr algn="dist"/>
            <a:r>
              <a:rPr lang="ja-JP" altLang="en-US" sz="1200" b="1" dirty="0"/>
              <a:t>詳細はお手元の用紙をご覧ください。</a:t>
            </a:r>
          </a:p>
        </p:txBody>
      </p:sp>
    </p:spTree>
    <p:extLst>
      <p:ext uri="{BB962C8B-B14F-4D97-AF65-F5344CB8AC3E}">
        <p14:creationId xmlns:p14="http://schemas.microsoft.com/office/powerpoint/2010/main" val="2274704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5101B350-AFAE-C913-6B14-5F915EFE30B1}"/>
              </a:ext>
            </a:extLst>
          </p:cNvPr>
          <p:cNvSpPr txBox="1"/>
          <p:nvPr/>
        </p:nvSpPr>
        <p:spPr>
          <a:xfrm>
            <a:off x="2690191" y="537693"/>
            <a:ext cx="3763618" cy="400110"/>
          </a:xfrm>
          <a:prstGeom prst="rect">
            <a:avLst/>
          </a:prstGeom>
          <a:noFill/>
          <a:ln>
            <a:noFill/>
          </a:ln>
        </p:spPr>
        <p:txBody>
          <a:bodyPr wrap="square" rtlCol="0">
            <a:spAutoFit/>
          </a:bodyPr>
          <a:lstStyle/>
          <a:p>
            <a:pPr algn="ctr"/>
            <a:r>
              <a:rPr lang="ja-JP" altLang="en-US" sz="2000" b="1" dirty="0">
                <a:latin typeface="游ゴシック" panose="020B0400000000000000" pitchFamily="50" charset="-128"/>
                <a:ea typeface="游ゴシック" panose="020B0400000000000000" pitchFamily="50" charset="-128"/>
              </a:rPr>
              <a:t>ログイン手順</a:t>
            </a:r>
          </a:p>
        </p:txBody>
      </p:sp>
      <p:sp>
        <p:nvSpPr>
          <p:cNvPr id="6" name="四角形: 角を丸くする 5">
            <a:extLst>
              <a:ext uri="{FF2B5EF4-FFF2-40B4-BE49-F238E27FC236}">
                <a16:creationId xmlns:a16="http://schemas.microsoft.com/office/drawing/2014/main" id="{D9454059-C470-3697-1FAA-1AD3B190D1D1}"/>
              </a:ext>
            </a:extLst>
          </p:cNvPr>
          <p:cNvSpPr/>
          <p:nvPr/>
        </p:nvSpPr>
        <p:spPr>
          <a:xfrm>
            <a:off x="3156154" y="478972"/>
            <a:ext cx="2824317" cy="458832"/>
          </a:xfrm>
          <a:prstGeom prst="round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a:p>
        </p:txBody>
      </p:sp>
      <p:sp>
        <p:nvSpPr>
          <p:cNvPr id="9" name="テキスト ボックス 8">
            <a:extLst>
              <a:ext uri="{FF2B5EF4-FFF2-40B4-BE49-F238E27FC236}">
                <a16:creationId xmlns:a16="http://schemas.microsoft.com/office/drawing/2014/main" id="{316F1EF0-E8E5-6918-0FE7-3189B993B576}"/>
              </a:ext>
            </a:extLst>
          </p:cNvPr>
          <p:cNvSpPr txBox="1"/>
          <p:nvPr/>
        </p:nvSpPr>
        <p:spPr>
          <a:xfrm>
            <a:off x="2690191" y="996524"/>
            <a:ext cx="3855390" cy="276999"/>
          </a:xfrm>
          <a:prstGeom prst="rect">
            <a:avLst/>
          </a:prstGeom>
          <a:noFill/>
        </p:spPr>
        <p:txBody>
          <a:bodyPr wrap="square">
            <a:spAutoFit/>
          </a:bodyPr>
          <a:lstStyle/>
          <a:p>
            <a:pPr algn="dist"/>
            <a:r>
              <a:rPr lang="ja-JP" altLang="en-US" sz="1200" b="1" dirty="0"/>
              <a:t>詳細はお手元の用紙をご覧ください。</a:t>
            </a:r>
          </a:p>
        </p:txBody>
      </p:sp>
      <p:sp>
        <p:nvSpPr>
          <p:cNvPr id="19" name="テキスト ボックス 18">
            <a:extLst>
              <a:ext uri="{FF2B5EF4-FFF2-40B4-BE49-F238E27FC236}">
                <a16:creationId xmlns:a16="http://schemas.microsoft.com/office/drawing/2014/main" id="{26486821-B6B0-E38D-4884-A68796DA2868}"/>
              </a:ext>
            </a:extLst>
          </p:cNvPr>
          <p:cNvSpPr txBox="1"/>
          <p:nvPr/>
        </p:nvSpPr>
        <p:spPr>
          <a:xfrm>
            <a:off x="3139002" y="1566089"/>
            <a:ext cx="6715277" cy="2169825"/>
          </a:xfrm>
          <a:prstGeom prst="rect">
            <a:avLst/>
          </a:prstGeom>
          <a:noFill/>
        </p:spPr>
        <p:txBody>
          <a:bodyPr wrap="square">
            <a:spAutoFit/>
          </a:bodyPr>
          <a:lstStyle/>
          <a:p>
            <a:r>
              <a:rPr lang="ja-JP" altLang="en-US" sz="1400" b="1" dirty="0">
                <a:latin typeface="+mn-ea"/>
              </a:rPr>
              <a:t>以下件名のメールに</a:t>
            </a:r>
            <a:r>
              <a:rPr lang="en-US" altLang="ja-JP" sz="1400" b="1" dirty="0">
                <a:latin typeface="+mn-ea"/>
              </a:rPr>
              <a:t>ID</a:t>
            </a:r>
            <a:r>
              <a:rPr lang="ja-JP" altLang="en-US" sz="1400" b="1" dirty="0">
                <a:latin typeface="+mn-ea"/>
              </a:rPr>
              <a:t>・パスワードをお知らせしています。</a:t>
            </a:r>
          </a:p>
          <a:p>
            <a:r>
              <a:rPr lang="ja-JP" altLang="en-US" sz="1400" b="1" dirty="0">
                <a:latin typeface="+mn-ea"/>
              </a:rPr>
              <a:t>メール内に記載のある</a:t>
            </a:r>
            <a:r>
              <a:rPr lang="en-US" altLang="ja-JP" sz="1400" b="1" dirty="0">
                <a:latin typeface="+mn-ea"/>
              </a:rPr>
              <a:t>ID</a:t>
            </a:r>
            <a:r>
              <a:rPr lang="ja-JP" altLang="en-US" sz="1400" b="1" dirty="0">
                <a:latin typeface="+mn-ea"/>
              </a:rPr>
              <a:t>パスワードを使用し、</a:t>
            </a:r>
            <a:endParaRPr lang="en-US" altLang="ja-JP" sz="1400" b="1" dirty="0">
              <a:latin typeface="+mn-ea"/>
            </a:endParaRPr>
          </a:p>
          <a:p>
            <a:r>
              <a:rPr lang="ja-JP" altLang="en-US" sz="1400" b="1" dirty="0">
                <a:latin typeface="+mn-ea"/>
              </a:rPr>
              <a:t>内定者ひろばへのログインをお願いします。</a:t>
            </a:r>
            <a:endParaRPr lang="en-US" altLang="ja-JP" sz="1400" b="1" dirty="0">
              <a:latin typeface="+mn-ea"/>
            </a:endParaRPr>
          </a:p>
          <a:p>
            <a:endParaRPr lang="en-US" altLang="ja-JP" sz="1400" b="1" dirty="0">
              <a:latin typeface="+mn-ea"/>
            </a:endParaRPr>
          </a:p>
          <a:p>
            <a:endParaRPr lang="ja-JP" altLang="en-US" sz="1400" b="1" dirty="0">
              <a:latin typeface="+mn-ea"/>
            </a:endParaRPr>
          </a:p>
          <a:p>
            <a:r>
              <a:rPr lang="ja-JP" altLang="en-US" b="1" dirty="0">
                <a:latin typeface="+mn-ea"/>
              </a:rPr>
              <a:t>件名：ユーザー登録完了のお知らせ </a:t>
            </a:r>
            <a:r>
              <a:rPr lang="en-US" altLang="ja-JP" b="1" dirty="0">
                <a:latin typeface="+mn-ea"/>
              </a:rPr>
              <a:t>- </a:t>
            </a:r>
            <a:r>
              <a:rPr lang="ja-JP" altLang="en-US" b="1" dirty="0">
                <a:latin typeface="+mn-ea"/>
              </a:rPr>
              <a:t>内定者ひろば</a:t>
            </a:r>
          </a:p>
          <a:p>
            <a:endParaRPr lang="en-US" altLang="ja-JP" sz="1400" b="1" dirty="0">
              <a:latin typeface="+mn-ea"/>
            </a:endParaRPr>
          </a:p>
          <a:p>
            <a:r>
              <a:rPr lang="en-US" altLang="ja-JP" sz="1100" b="1" dirty="0">
                <a:latin typeface="+mn-ea"/>
              </a:rPr>
              <a:t>※</a:t>
            </a:r>
            <a:r>
              <a:rPr lang="ja-JP" altLang="en-US" sz="1100" b="1" dirty="0">
                <a:latin typeface="+mn-ea"/>
              </a:rPr>
              <a:t>迷惑メールに届くこともございます。</a:t>
            </a:r>
            <a:endParaRPr lang="en-US" altLang="ja-JP" sz="1100" b="1" dirty="0">
              <a:latin typeface="+mn-ea"/>
            </a:endParaRPr>
          </a:p>
          <a:p>
            <a:r>
              <a:rPr lang="ja-JP" altLang="en-US" sz="1100" b="1" dirty="0">
                <a:latin typeface="+mn-ea"/>
              </a:rPr>
              <a:t>　見当たらない場合は迷惑メールフォルダをご確認ください。</a:t>
            </a:r>
          </a:p>
          <a:p>
            <a:r>
              <a:rPr lang="en-US" altLang="ja-JP" sz="1100" b="1" dirty="0">
                <a:latin typeface="+mn-ea"/>
              </a:rPr>
              <a:t>※</a:t>
            </a:r>
            <a:r>
              <a:rPr lang="ja-JP" altLang="en-US" sz="1100" b="1" dirty="0">
                <a:latin typeface="+mn-ea"/>
              </a:rPr>
              <a:t>迷惑メールフォルダにも入っていない場合はお知らせください。</a:t>
            </a:r>
            <a:endParaRPr lang="en-US" altLang="ja-JP" sz="1100" b="1" dirty="0">
              <a:latin typeface="+mn-ea"/>
            </a:endParaRPr>
          </a:p>
        </p:txBody>
      </p:sp>
      <p:cxnSp>
        <p:nvCxnSpPr>
          <p:cNvPr id="20" name="直線コネクタ 19">
            <a:extLst>
              <a:ext uri="{FF2B5EF4-FFF2-40B4-BE49-F238E27FC236}">
                <a16:creationId xmlns:a16="http://schemas.microsoft.com/office/drawing/2014/main" id="{658E730A-F6A9-361B-C208-5C82CE0191A9}"/>
              </a:ext>
            </a:extLst>
          </p:cNvPr>
          <p:cNvCxnSpPr>
            <a:cxnSpLocks/>
          </p:cNvCxnSpPr>
          <p:nvPr/>
        </p:nvCxnSpPr>
        <p:spPr>
          <a:xfrm>
            <a:off x="3283400" y="2427814"/>
            <a:ext cx="52891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1" name="グループ化 20">
            <a:extLst>
              <a:ext uri="{FF2B5EF4-FFF2-40B4-BE49-F238E27FC236}">
                <a16:creationId xmlns:a16="http://schemas.microsoft.com/office/drawing/2014/main" id="{8BC92B79-E3A8-05DD-98D7-C74191D9F012}"/>
              </a:ext>
            </a:extLst>
          </p:cNvPr>
          <p:cNvGrpSpPr/>
          <p:nvPr/>
        </p:nvGrpSpPr>
        <p:grpSpPr>
          <a:xfrm>
            <a:off x="-190500" y="1148704"/>
            <a:ext cx="4102902" cy="5768595"/>
            <a:chOff x="161925" y="851280"/>
            <a:chExt cx="4102902" cy="5768595"/>
          </a:xfrm>
        </p:grpSpPr>
        <p:pic>
          <p:nvPicPr>
            <p:cNvPr id="22" name="図 21">
              <a:extLst>
                <a:ext uri="{FF2B5EF4-FFF2-40B4-BE49-F238E27FC236}">
                  <a16:creationId xmlns:a16="http://schemas.microsoft.com/office/drawing/2014/main" id="{EE9449F0-2467-5761-1335-03C4C9C27FD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1057" y="1436914"/>
              <a:ext cx="2161603" cy="4677930"/>
            </a:xfrm>
            <a:prstGeom prst="roundRect">
              <a:avLst>
                <a:gd name="adj" fmla="val 9895"/>
              </a:avLst>
            </a:prstGeom>
          </p:spPr>
        </p:pic>
        <p:pic>
          <p:nvPicPr>
            <p:cNvPr id="23" name="図 22">
              <a:extLst>
                <a:ext uri="{FF2B5EF4-FFF2-40B4-BE49-F238E27FC236}">
                  <a16:creationId xmlns:a16="http://schemas.microsoft.com/office/drawing/2014/main" id="{6D9570BA-6C3A-1E11-FAB6-043EF5C6C06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1925" y="851280"/>
              <a:ext cx="4102902" cy="5768595"/>
            </a:xfrm>
            <a:prstGeom prst="rect">
              <a:avLst/>
            </a:prstGeom>
          </p:spPr>
        </p:pic>
      </p:grpSp>
      <p:sp>
        <p:nvSpPr>
          <p:cNvPr id="24" name="テキスト ボックス 23">
            <a:extLst>
              <a:ext uri="{FF2B5EF4-FFF2-40B4-BE49-F238E27FC236}">
                <a16:creationId xmlns:a16="http://schemas.microsoft.com/office/drawing/2014/main" id="{10D0777A-CC04-3F84-3D5C-37F224514670}"/>
              </a:ext>
            </a:extLst>
          </p:cNvPr>
          <p:cNvSpPr txBox="1"/>
          <p:nvPr/>
        </p:nvSpPr>
        <p:spPr>
          <a:xfrm>
            <a:off x="3930518" y="4274355"/>
            <a:ext cx="5850466" cy="923330"/>
          </a:xfrm>
          <a:prstGeom prst="rect">
            <a:avLst/>
          </a:prstGeom>
          <a:noFill/>
        </p:spPr>
        <p:txBody>
          <a:bodyPr wrap="square">
            <a:spAutoFit/>
          </a:bodyPr>
          <a:lstStyle/>
          <a:p>
            <a:r>
              <a:rPr lang="ja-JP" altLang="en-US" b="1" dirty="0"/>
              <a:t>ユーザー登録完了のお知らせメールにある</a:t>
            </a:r>
            <a:endParaRPr lang="en-US" altLang="ja-JP" b="1" dirty="0"/>
          </a:p>
          <a:p>
            <a:r>
              <a:rPr lang="ja-JP" altLang="en-US" b="1" dirty="0"/>
              <a:t>メールアドレス・初期パスワードを入力の上、</a:t>
            </a:r>
            <a:endParaRPr lang="en-US" altLang="ja-JP" b="1" dirty="0"/>
          </a:p>
          <a:p>
            <a:r>
              <a:rPr lang="ja-JP" altLang="en-US" b="1" dirty="0"/>
              <a:t>ログインをお願いします。</a:t>
            </a:r>
          </a:p>
        </p:txBody>
      </p:sp>
      <p:grpSp>
        <p:nvGrpSpPr>
          <p:cNvPr id="25" name="グループ化 24">
            <a:extLst>
              <a:ext uri="{FF2B5EF4-FFF2-40B4-BE49-F238E27FC236}">
                <a16:creationId xmlns:a16="http://schemas.microsoft.com/office/drawing/2014/main" id="{7F50F41E-E2B9-ADCE-6ACA-B93BE2B076C0}"/>
              </a:ext>
            </a:extLst>
          </p:cNvPr>
          <p:cNvGrpSpPr/>
          <p:nvPr/>
        </p:nvGrpSpPr>
        <p:grpSpPr>
          <a:xfrm flipV="1">
            <a:off x="2773179" y="3728953"/>
            <a:ext cx="1027705" cy="730186"/>
            <a:chOff x="2529883" y="4080933"/>
            <a:chExt cx="1027705" cy="355600"/>
          </a:xfrm>
        </p:grpSpPr>
        <p:cxnSp>
          <p:nvCxnSpPr>
            <p:cNvPr id="26" name="直線コネクタ 25">
              <a:extLst>
                <a:ext uri="{FF2B5EF4-FFF2-40B4-BE49-F238E27FC236}">
                  <a16:creationId xmlns:a16="http://schemas.microsoft.com/office/drawing/2014/main" id="{748669CD-D51A-A089-71E7-F1B90B9620B3}"/>
                </a:ext>
              </a:extLst>
            </p:cNvPr>
            <p:cNvCxnSpPr>
              <a:cxnSpLocks/>
            </p:cNvCxnSpPr>
            <p:nvPr/>
          </p:nvCxnSpPr>
          <p:spPr>
            <a:xfrm flipV="1">
              <a:off x="2529883" y="4080933"/>
              <a:ext cx="721317" cy="355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直線コネクタ 26">
              <a:extLst>
                <a:ext uri="{FF2B5EF4-FFF2-40B4-BE49-F238E27FC236}">
                  <a16:creationId xmlns:a16="http://schemas.microsoft.com/office/drawing/2014/main" id="{92E5B2B1-323C-4DFD-9473-CCC2960099E8}"/>
                </a:ext>
              </a:extLst>
            </p:cNvPr>
            <p:cNvCxnSpPr>
              <a:cxnSpLocks/>
            </p:cNvCxnSpPr>
            <p:nvPr/>
          </p:nvCxnSpPr>
          <p:spPr>
            <a:xfrm flipV="1">
              <a:off x="3248819" y="4080933"/>
              <a:ext cx="308769" cy="16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33266615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9550</TotalTime>
  <Words>358</Words>
  <Application>Microsoft Office PowerPoint</Application>
  <PresentationFormat>画面に合わせる (4:3)</PresentationFormat>
  <Paragraphs>47</Paragraphs>
  <Slides>5</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5</vt:i4>
      </vt:variant>
    </vt:vector>
  </HeadingPairs>
  <TitlesOfParts>
    <vt:vector size="11" baseType="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菱田 柚香</dc:creator>
  <cp:lastModifiedBy>片平 ゆかり</cp:lastModifiedBy>
  <cp:revision>113</cp:revision>
  <dcterms:created xsi:type="dcterms:W3CDTF">2021-01-31T10:21:06Z</dcterms:created>
  <dcterms:modified xsi:type="dcterms:W3CDTF">2023-07-25T02:51:17Z</dcterms:modified>
</cp:coreProperties>
</file>